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2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80F385-A2B9-418B-8A21-75ABC1B8AD31}" type="datetimeFigureOut">
              <a:rPr kumimoji="1" lang="ja-JP" altLang="en-US" smtClean="0"/>
              <a:t>2021/9/3</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DFEB26-1749-4AC1-82F2-D8C20D532ECF}" type="slidenum">
              <a:rPr kumimoji="1" lang="ja-JP" altLang="en-US" smtClean="0"/>
              <a:t>‹#›</a:t>
            </a:fld>
            <a:endParaRPr kumimoji="1" lang="ja-JP" altLang="en-US"/>
          </a:p>
        </p:txBody>
      </p:sp>
    </p:spTree>
    <p:extLst>
      <p:ext uri="{BB962C8B-B14F-4D97-AF65-F5344CB8AC3E}">
        <p14:creationId xmlns:p14="http://schemas.microsoft.com/office/powerpoint/2010/main" val="8921369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9087F7-9A31-4933-AB13-AD53C897076C}" type="datetimeFigureOut">
              <a:rPr kumimoji="1" lang="ja-JP" altLang="en-US" smtClean="0"/>
              <a:t>2021/9/3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65E35B-6DF4-482B-85D6-1F3C0A9B5DF4}" type="slidenum">
              <a:rPr kumimoji="1" lang="ja-JP" altLang="en-US" smtClean="0"/>
              <a:t>‹#›</a:t>
            </a:fld>
            <a:endParaRPr kumimoji="1" lang="ja-JP" altLang="en-US"/>
          </a:p>
        </p:txBody>
      </p:sp>
    </p:spTree>
    <p:extLst>
      <p:ext uri="{BB962C8B-B14F-4D97-AF65-F5344CB8AC3E}">
        <p14:creationId xmlns:p14="http://schemas.microsoft.com/office/powerpoint/2010/main" val="3072502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9087F7-9A31-4933-AB13-AD53C897076C}" type="datetimeFigureOut">
              <a:rPr kumimoji="1" lang="ja-JP" altLang="en-US" smtClean="0"/>
              <a:t>2021/9/3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65E35B-6DF4-482B-85D6-1F3C0A9B5DF4}" type="slidenum">
              <a:rPr kumimoji="1" lang="ja-JP" altLang="en-US" smtClean="0"/>
              <a:t>‹#›</a:t>
            </a:fld>
            <a:endParaRPr kumimoji="1" lang="ja-JP" altLang="en-US"/>
          </a:p>
        </p:txBody>
      </p:sp>
    </p:spTree>
    <p:extLst>
      <p:ext uri="{BB962C8B-B14F-4D97-AF65-F5344CB8AC3E}">
        <p14:creationId xmlns:p14="http://schemas.microsoft.com/office/powerpoint/2010/main" val="3481540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9087F7-9A31-4933-AB13-AD53C897076C}" type="datetimeFigureOut">
              <a:rPr kumimoji="1" lang="ja-JP" altLang="en-US" smtClean="0"/>
              <a:t>2021/9/3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65E35B-6DF4-482B-85D6-1F3C0A9B5DF4}" type="slidenum">
              <a:rPr kumimoji="1" lang="ja-JP" altLang="en-US" smtClean="0"/>
              <a:t>‹#›</a:t>
            </a:fld>
            <a:endParaRPr kumimoji="1" lang="ja-JP" altLang="en-US"/>
          </a:p>
        </p:txBody>
      </p:sp>
    </p:spTree>
    <p:extLst>
      <p:ext uri="{BB962C8B-B14F-4D97-AF65-F5344CB8AC3E}">
        <p14:creationId xmlns:p14="http://schemas.microsoft.com/office/powerpoint/2010/main" val="867168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9087F7-9A31-4933-AB13-AD53C897076C}" type="datetimeFigureOut">
              <a:rPr kumimoji="1" lang="ja-JP" altLang="en-US" smtClean="0"/>
              <a:t>2021/9/3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65E35B-6DF4-482B-85D6-1F3C0A9B5DF4}" type="slidenum">
              <a:rPr kumimoji="1" lang="ja-JP" altLang="en-US" smtClean="0"/>
              <a:t>‹#›</a:t>
            </a:fld>
            <a:endParaRPr kumimoji="1" lang="ja-JP" altLang="en-US"/>
          </a:p>
        </p:txBody>
      </p:sp>
    </p:spTree>
    <p:extLst>
      <p:ext uri="{BB962C8B-B14F-4D97-AF65-F5344CB8AC3E}">
        <p14:creationId xmlns:p14="http://schemas.microsoft.com/office/powerpoint/2010/main" val="1356522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9087F7-9A31-4933-AB13-AD53C897076C}" type="datetimeFigureOut">
              <a:rPr kumimoji="1" lang="ja-JP" altLang="en-US" smtClean="0"/>
              <a:t>2021/9/3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65E35B-6DF4-482B-85D6-1F3C0A9B5DF4}" type="slidenum">
              <a:rPr kumimoji="1" lang="ja-JP" altLang="en-US" smtClean="0"/>
              <a:t>‹#›</a:t>
            </a:fld>
            <a:endParaRPr kumimoji="1" lang="ja-JP" altLang="en-US"/>
          </a:p>
        </p:txBody>
      </p:sp>
    </p:spTree>
    <p:extLst>
      <p:ext uri="{BB962C8B-B14F-4D97-AF65-F5344CB8AC3E}">
        <p14:creationId xmlns:p14="http://schemas.microsoft.com/office/powerpoint/2010/main" val="1164818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9087F7-9A31-4933-AB13-AD53C897076C}" type="datetimeFigureOut">
              <a:rPr kumimoji="1" lang="ja-JP" altLang="en-US" smtClean="0"/>
              <a:t>2021/9/3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65E35B-6DF4-482B-85D6-1F3C0A9B5DF4}" type="slidenum">
              <a:rPr kumimoji="1" lang="ja-JP" altLang="en-US" smtClean="0"/>
              <a:t>‹#›</a:t>
            </a:fld>
            <a:endParaRPr kumimoji="1" lang="ja-JP" altLang="en-US"/>
          </a:p>
        </p:txBody>
      </p:sp>
    </p:spTree>
    <p:extLst>
      <p:ext uri="{BB962C8B-B14F-4D97-AF65-F5344CB8AC3E}">
        <p14:creationId xmlns:p14="http://schemas.microsoft.com/office/powerpoint/2010/main" val="183317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9087F7-9A31-4933-AB13-AD53C897076C}" type="datetimeFigureOut">
              <a:rPr kumimoji="1" lang="ja-JP" altLang="en-US" smtClean="0"/>
              <a:t>2021/9/3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D65E35B-6DF4-482B-85D6-1F3C0A9B5DF4}" type="slidenum">
              <a:rPr kumimoji="1" lang="ja-JP" altLang="en-US" smtClean="0"/>
              <a:t>‹#›</a:t>
            </a:fld>
            <a:endParaRPr kumimoji="1" lang="ja-JP" altLang="en-US"/>
          </a:p>
        </p:txBody>
      </p:sp>
    </p:spTree>
    <p:extLst>
      <p:ext uri="{BB962C8B-B14F-4D97-AF65-F5344CB8AC3E}">
        <p14:creationId xmlns:p14="http://schemas.microsoft.com/office/powerpoint/2010/main" val="4037813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9087F7-9A31-4933-AB13-AD53C897076C}" type="datetimeFigureOut">
              <a:rPr kumimoji="1" lang="ja-JP" altLang="en-US" smtClean="0"/>
              <a:t>2021/9/3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D65E35B-6DF4-482B-85D6-1F3C0A9B5DF4}" type="slidenum">
              <a:rPr kumimoji="1" lang="ja-JP" altLang="en-US" smtClean="0"/>
              <a:t>‹#›</a:t>
            </a:fld>
            <a:endParaRPr kumimoji="1" lang="ja-JP" altLang="en-US"/>
          </a:p>
        </p:txBody>
      </p:sp>
    </p:spTree>
    <p:extLst>
      <p:ext uri="{BB962C8B-B14F-4D97-AF65-F5344CB8AC3E}">
        <p14:creationId xmlns:p14="http://schemas.microsoft.com/office/powerpoint/2010/main" val="1918174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087F7-9A31-4933-AB13-AD53C897076C}" type="datetimeFigureOut">
              <a:rPr kumimoji="1" lang="ja-JP" altLang="en-US" smtClean="0"/>
              <a:t>2021/9/3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D65E35B-6DF4-482B-85D6-1F3C0A9B5DF4}" type="slidenum">
              <a:rPr kumimoji="1" lang="ja-JP" altLang="en-US" smtClean="0"/>
              <a:t>‹#›</a:t>
            </a:fld>
            <a:endParaRPr kumimoji="1" lang="ja-JP" altLang="en-US"/>
          </a:p>
        </p:txBody>
      </p:sp>
    </p:spTree>
    <p:extLst>
      <p:ext uri="{BB962C8B-B14F-4D97-AF65-F5344CB8AC3E}">
        <p14:creationId xmlns:p14="http://schemas.microsoft.com/office/powerpoint/2010/main" val="644491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9087F7-9A31-4933-AB13-AD53C897076C}" type="datetimeFigureOut">
              <a:rPr kumimoji="1" lang="ja-JP" altLang="en-US" smtClean="0"/>
              <a:t>2021/9/3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65E35B-6DF4-482B-85D6-1F3C0A9B5DF4}" type="slidenum">
              <a:rPr kumimoji="1" lang="ja-JP" altLang="en-US" smtClean="0"/>
              <a:t>‹#›</a:t>
            </a:fld>
            <a:endParaRPr kumimoji="1" lang="ja-JP" altLang="en-US"/>
          </a:p>
        </p:txBody>
      </p:sp>
    </p:spTree>
    <p:extLst>
      <p:ext uri="{BB962C8B-B14F-4D97-AF65-F5344CB8AC3E}">
        <p14:creationId xmlns:p14="http://schemas.microsoft.com/office/powerpoint/2010/main" val="1471823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9087F7-9A31-4933-AB13-AD53C897076C}" type="datetimeFigureOut">
              <a:rPr kumimoji="1" lang="ja-JP" altLang="en-US" smtClean="0"/>
              <a:t>2021/9/3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65E35B-6DF4-482B-85D6-1F3C0A9B5DF4}" type="slidenum">
              <a:rPr kumimoji="1" lang="ja-JP" altLang="en-US" smtClean="0"/>
              <a:t>‹#›</a:t>
            </a:fld>
            <a:endParaRPr kumimoji="1" lang="ja-JP" altLang="en-US"/>
          </a:p>
        </p:txBody>
      </p:sp>
    </p:spTree>
    <p:extLst>
      <p:ext uri="{BB962C8B-B14F-4D97-AF65-F5344CB8AC3E}">
        <p14:creationId xmlns:p14="http://schemas.microsoft.com/office/powerpoint/2010/main" val="937064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F9087F7-9A31-4933-AB13-AD53C897076C}" type="datetimeFigureOut">
              <a:rPr kumimoji="1" lang="ja-JP" altLang="en-US" smtClean="0"/>
              <a:t>2021/9/3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D65E35B-6DF4-482B-85D6-1F3C0A9B5DF4}" type="slidenum">
              <a:rPr kumimoji="1" lang="ja-JP" altLang="en-US" smtClean="0"/>
              <a:t>‹#›</a:t>
            </a:fld>
            <a:endParaRPr kumimoji="1" lang="ja-JP" altLang="en-US"/>
          </a:p>
        </p:txBody>
      </p:sp>
    </p:spTree>
    <p:extLst>
      <p:ext uri="{BB962C8B-B14F-4D97-AF65-F5344CB8AC3E}">
        <p14:creationId xmlns:p14="http://schemas.microsoft.com/office/powerpoint/2010/main" val="274218190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1B1992A8-4DDD-4AF2-9375-ABA4048A3499}"/>
              </a:ext>
            </a:extLst>
          </p:cNvPr>
          <p:cNvPicPr>
            <a:picLocks noChangeAspect="1" noChangeArrowheads="1"/>
          </p:cNvPicPr>
          <p:nvPr/>
        </p:nvPicPr>
        <p:blipFill>
          <a:blip r:embed="rId2">
            <a:clrChange>
              <a:clrFrom>
                <a:srgbClr val="FFFFFC"/>
              </a:clrFrom>
              <a:clrTo>
                <a:srgbClr val="FFFFFC">
                  <a:alpha val="0"/>
                </a:srgbClr>
              </a:clrTo>
            </a:clrChange>
            <a:extLst>
              <a:ext uri="{28A0092B-C50C-407E-A947-70E740481C1C}">
                <a14:useLocalDpi xmlns:a14="http://schemas.microsoft.com/office/drawing/2010/main" val="0"/>
              </a:ext>
            </a:extLst>
          </a:blip>
          <a:srcRect/>
          <a:stretch>
            <a:fillRect/>
          </a:stretch>
        </p:blipFill>
        <p:spPr bwMode="auto">
          <a:xfrm>
            <a:off x="5259010" y="179631"/>
            <a:ext cx="1390387" cy="377963"/>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a:extLst>
              <a:ext uri="{FF2B5EF4-FFF2-40B4-BE49-F238E27FC236}">
                <a16:creationId xmlns:a16="http://schemas.microsoft.com/office/drawing/2014/main" id="{A65EBFB0-AE2D-4C17-888F-7DD9F15B15F2}"/>
              </a:ext>
            </a:extLst>
          </p:cNvPr>
          <p:cNvSpPr txBox="1"/>
          <p:nvPr/>
        </p:nvSpPr>
        <p:spPr>
          <a:xfrm>
            <a:off x="-33116" y="672850"/>
            <a:ext cx="6924242" cy="954107"/>
          </a:xfrm>
          <a:prstGeom prst="rect">
            <a:avLst/>
          </a:prstGeom>
          <a:noFill/>
        </p:spPr>
        <p:txBody>
          <a:bodyPr wrap="square">
            <a:spAutoFit/>
          </a:bodyPr>
          <a:lstStyle/>
          <a:p>
            <a:pPr algn="ctr"/>
            <a:r>
              <a:rPr lang="ja-JP" altLang="en-US" sz="2800" b="1" dirty="0">
                <a:latin typeface="BIZ UDPゴシック" panose="020B0400000000000000" pitchFamily="50" charset="-128"/>
                <a:ea typeface="BIZ UDPゴシック" panose="020B0400000000000000" pitchFamily="50" charset="-128"/>
              </a:rPr>
              <a:t>ダイヤモンド </a:t>
            </a:r>
            <a:r>
              <a:rPr lang="en-US" altLang="ja-JP" sz="2800" b="1" dirty="0">
                <a:latin typeface="BIZ UDPゴシック" panose="020B0400000000000000" pitchFamily="50" charset="-128"/>
                <a:ea typeface="BIZ UDPゴシック" panose="020B0400000000000000" pitchFamily="50" charset="-128"/>
              </a:rPr>
              <a:t>580 AL(R)</a:t>
            </a:r>
          </a:p>
          <a:p>
            <a:pPr algn="ctr"/>
            <a:r>
              <a:rPr lang="en-US" altLang="ja-JP" sz="2800" b="1" dirty="0">
                <a:latin typeface="BIZ UDPゴシック" panose="020B0400000000000000" pitchFamily="50" charset="-128"/>
                <a:ea typeface="BIZ UDPゴシック" panose="020B0400000000000000" pitchFamily="50" charset="-128"/>
              </a:rPr>
              <a:t>[</a:t>
            </a:r>
            <a:r>
              <a:rPr lang="ja-JP" altLang="en-US" sz="2800" b="1" dirty="0">
                <a:latin typeface="BIZ UDPゴシック" panose="020B0400000000000000" pitchFamily="50" charset="-128"/>
                <a:ea typeface="BIZ UDPゴシック" panose="020B0400000000000000" pitchFamily="50" charset="-128"/>
              </a:rPr>
              <a:t>ネイビーブルー</a:t>
            </a:r>
            <a:r>
              <a:rPr lang="en-US" altLang="ja-JP" sz="2800" b="1" dirty="0">
                <a:latin typeface="BIZ UDPゴシック" panose="020B0400000000000000" pitchFamily="50" charset="-128"/>
                <a:ea typeface="BIZ UDPゴシック" panose="020B0400000000000000" pitchFamily="50" charset="-128"/>
              </a:rPr>
              <a:t>]</a:t>
            </a:r>
            <a:endParaRPr lang="ja-JP" altLang="en-US" sz="2800" b="1" dirty="0">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B0392979-D067-4B3D-9390-B99111C0CD6D}"/>
              </a:ext>
            </a:extLst>
          </p:cNvPr>
          <p:cNvSpPr txBox="1"/>
          <p:nvPr/>
        </p:nvSpPr>
        <p:spPr>
          <a:xfrm>
            <a:off x="-15103" y="1702695"/>
            <a:ext cx="6865858" cy="738664"/>
          </a:xfrm>
          <a:prstGeom prst="rect">
            <a:avLst/>
          </a:prstGeom>
          <a:noFill/>
        </p:spPr>
        <p:txBody>
          <a:bodyPr wrap="square">
            <a:spAutoFit/>
          </a:bodyPr>
          <a:lstStyle/>
          <a:p>
            <a:pPr algn="ctr"/>
            <a:r>
              <a:rPr lang="ja-JP" altLang="en-US" sz="1400" dirty="0">
                <a:latin typeface="BIZ UDPゴシック" panose="020B0400000000000000" pitchFamily="50" charset="-128"/>
                <a:ea typeface="BIZ UDPゴシック" panose="020B0400000000000000" pitchFamily="50" charset="-128"/>
              </a:rPr>
              <a:t>ダイヤモンド</a:t>
            </a:r>
            <a:r>
              <a:rPr lang="en-US" altLang="ja-JP" sz="1400" dirty="0">
                <a:latin typeface="BIZ UDPゴシック" panose="020B0400000000000000" pitchFamily="50" charset="-128"/>
                <a:ea typeface="BIZ UDPゴシック" panose="020B0400000000000000" pitchFamily="50" charset="-128"/>
              </a:rPr>
              <a:t>AL(R)</a:t>
            </a:r>
            <a:r>
              <a:rPr lang="ja-JP" altLang="en-US" sz="1400" dirty="0">
                <a:latin typeface="BIZ UDPゴシック" panose="020B0400000000000000" pitchFamily="50" charset="-128"/>
                <a:ea typeface="BIZ UDPゴシック" panose="020B0400000000000000" pitchFamily="50" charset="-128"/>
              </a:rPr>
              <a:t>シリーズより新色ネイビーブルーの登場です。</a:t>
            </a:r>
            <a:br>
              <a:rPr lang="en-US" altLang="ja-JP" sz="1400" dirty="0">
                <a:latin typeface="BIZ UDPゴシック" panose="020B0400000000000000" pitchFamily="50" charset="-128"/>
                <a:ea typeface="BIZ UDPゴシック" panose="020B0400000000000000" pitchFamily="50" charset="-128"/>
              </a:rPr>
            </a:br>
            <a:r>
              <a:rPr lang="ja-JP" altLang="en-US" sz="1400" dirty="0">
                <a:latin typeface="BIZ UDPゴシック" panose="020B0400000000000000" pitchFamily="50" charset="-128"/>
                <a:ea typeface="BIZ UDPゴシック" panose="020B0400000000000000" pitchFamily="50" charset="-128"/>
              </a:rPr>
              <a:t>ネイビーブルーは雲のない晴れた空を連想させる色であり、</a:t>
            </a:r>
            <a:endParaRPr lang="en-US" altLang="ja-JP" sz="1400" dirty="0">
              <a:latin typeface="BIZ UDPゴシック" panose="020B0400000000000000" pitchFamily="50" charset="-128"/>
              <a:ea typeface="BIZ UDPゴシック" panose="020B0400000000000000" pitchFamily="50" charset="-128"/>
            </a:endParaRPr>
          </a:p>
          <a:p>
            <a:pPr algn="ctr"/>
            <a:r>
              <a:rPr lang="ja-JP" altLang="en-US" sz="1400" dirty="0">
                <a:latin typeface="BIZ UDPゴシック" panose="020B0400000000000000" pitchFamily="50" charset="-128"/>
                <a:ea typeface="BIZ UDPゴシック" panose="020B0400000000000000" pitchFamily="50" charset="-128"/>
              </a:rPr>
              <a:t>隠すもの（雲）がないということから「真実や純粋さ」を意味します。</a:t>
            </a:r>
            <a:endParaRPr lang="en-US" altLang="ja-JP" sz="1400" dirty="0">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794680C3-0CC3-4019-9168-3FDB6365C87D}"/>
              </a:ext>
            </a:extLst>
          </p:cNvPr>
          <p:cNvSpPr txBox="1"/>
          <p:nvPr/>
        </p:nvSpPr>
        <p:spPr>
          <a:xfrm>
            <a:off x="7249" y="4720794"/>
            <a:ext cx="6843506" cy="707886"/>
          </a:xfrm>
          <a:prstGeom prst="rect">
            <a:avLst/>
          </a:prstGeom>
          <a:noFill/>
        </p:spPr>
        <p:txBody>
          <a:bodyPr wrap="square">
            <a:spAutoFit/>
          </a:bodyPr>
          <a:lstStyle/>
          <a:p>
            <a:pPr algn="ctr"/>
            <a:r>
              <a:rPr lang="ja-JP" altLang="en-US" sz="1000" dirty="0">
                <a:latin typeface="BIZ UDPゴシック" panose="020B0400000000000000" pitchFamily="50" charset="-128"/>
                <a:ea typeface="BIZ UDPゴシック" panose="020B0400000000000000" pitchFamily="50" charset="-128"/>
              </a:rPr>
              <a:t>【製品仕様】</a:t>
            </a:r>
          </a:p>
          <a:p>
            <a:pPr algn="ctr"/>
            <a:r>
              <a:rPr lang="ja-JP" altLang="en-US" sz="1000" dirty="0">
                <a:latin typeface="BIZ UDPゴシック" panose="020B0400000000000000" pitchFamily="50" charset="-128"/>
                <a:ea typeface="BIZ UDPゴシック" panose="020B0400000000000000" pitchFamily="50" charset="-128"/>
              </a:rPr>
              <a:t>長さ：約</a:t>
            </a:r>
            <a:r>
              <a:rPr lang="en-US" altLang="ja-JP" sz="1000" dirty="0">
                <a:latin typeface="BIZ UDPゴシック" panose="020B0400000000000000" pitchFamily="50" charset="-128"/>
                <a:ea typeface="BIZ UDPゴシック" panose="020B0400000000000000" pitchFamily="50" charset="-128"/>
              </a:rPr>
              <a:t>142</a:t>
            </a:r>
            <a:r>
              <a:rPr lang="ja-JP" altLang="en-US" sz="1000" dirty="0">
                <a:latin typeface="BIZ UDPゴシック" panose="020B0400000000000000" pitchFamily="50" charset="-128"/>
                <a:ea typeface="BIZ UDPゴシック" panose="020B0400000000000000" pitchFamily="50" charset="-128"/>
              </a:rPr>
              <a:t>mm（収納時）/約</a:t>
            </a:r>
            <a:r>
              <a:rPr lang="en-US" altLang="ja-JP" sz="1000" dirty="0">
                <a:latin typeface="BIZ UDPゴシック" panose="020B0400000000000000" pitchFamily="50" charset="-128"/>
                <a:ea typeface="BIZ UDPゴシック" panose="020B0400000000000000" pitchFamily="50" charset="-128"/>
              </a:rPr>
              <a:t>175</a:t>
            </a:r>
            <a:r>
              <a:rPr lang="ja-JP" altLang="en-US" sz="1000" dirty="0">
                <a:latin typeface="BIZ UDPゴシック" panose="020B0400000000000000" pitchFamily="50" charset="-128"/>
                <a:ea typeface="BIZ UDPゴシック" panose="020B0400000000000000" pitchFamily="50" charset="-128"/>
              </a:rPr>
              <a:t>mm（筆記時）　最大胴軸径：約</a:t>
            </a:r>
            <a:r>
              <a:rPr lang="en-US" altLang="ja-JP" sz="1000" dirty="0">
                <a:latin typeface="BIZ UDPゴシック" panose="020B0400000000000000" pitchFamily="50" charset="-128"/>
                <a:ea typeface="BIZ UDPゴシック" panose="020B0400000000000000" pitchFamily="50" charset="-128"/>
              </a:rPr>
              <a:t>13.1</a:t>
            </a:r>
            <a:r>
              <a:rPr lang="ja-JP" altLang="en-US" sz="1000" dirty="0">
                <a:latin typeface="BIZ UDPゴシック" panose="020B0400000000000000" pitchFamily="50" charset="-128"/>
                <a:ea typeface="BIZ UDPゴシック" panose="020B0400000000000000" pitchFamily="50" charset="-128"/>
              </a:rPr>
              <a:t>ｍmφ</a:t>
            </a:r>
          </a:p>
          <a:p>
            <a:pPr algn="ctr"/>
            <a:r>
              <a:rPr lang="ja-JP" altLang="en-US" sz="1000" dirty="0">
                <a:latin typeface="BIZ UDPゴシック" panose="020B0400000000000000" pitchFamily="50" charset="-128"/>
                <a:ea typeface="BIZ UDPゴシック" panose="020B0400000000000000" pitchFamily="50" charset="-128"/>
              </a:rPr>
              <a:t>キャップ径：約</a:t>
            </a:r>
            <a:r>
              <a:rPr lang="en-US" altLang="ja-JP" sz="1000" dirty="0">
                <a:latin typeface="BIZ UDPゴシック" panose="020B0400000000000000" pitchFamily="50" charset="-128"/>
                <a:ea typeface="BIZ UDPゴシック" panose="020B0400000000000000" pitchFamily="50" charset="-128"/>
              </a:rPr>
              <a:t>14.3</a:t>
            </a:r>
            <a:r>
              <a:rPr lang="ja-JP" altLang="en-US" sz="1000" dirty="0">
                <a:latin typeface="BIZ UDPゴシック" panose="020B0400000000000000" pitchFamily="50" charset="-128"/>
                <a:ea typeface="BIZ UDPゴシック" panose="020B0400000000000000" pitchFamily="50" charset="-128"/>
              </a:rPr>
              <a:t>mmφ（クリップを除く）　重さ：約</a:t>
            </a:r>
            <a:r>
              <a:rPr lang="en-US" altLang="ja-JP" sz="1000" dirty="0">
                <a:latin typeface="BIZ UDPゴシック" panose="020B0400000000000000" pitchFamily="50" charset="-128"/>
                <a:ea typeface="BIZ UDPゴシック" panose="020B0400000000000000" pitchFamily="50" charset="-128"/>
              </a:rPr>
              <a:t>30</a:t>
            </a:r>
            <a:r>
              <a:rPr lang="ja-JP" altLang="en-US" sz="1000" dirty="0">
                <a:latin typeface="BIZ UDPゴシック" panose="020B0400000000000000" pitchFamily="50" charset="-128"/>
                <a:ea typeface="BIZ UDPゴシック" panose="020B0400000000000000" pitchFamily="50" charset="-128"/>
              </a:rPr>
              <a:t>g</a:t>
            </a:r>
          </a:p>
          <a:p>
            <a:pPr algn="ctr"/>
            <a:r>
              <a:rPr lang="ja-JP" altLang="en-US" sz="1000" dirty="0">
                <a:latin typeface="BIZ UDPゴシック" panose="020B0400000000000000" pitchFamily="50" charset="-128"/>
                <a:ea typeface="BIZ UDPゴシック" panose="020B0400000000000000" pitchFamily="50" charset="-128"/>
              </a:rPr>
              <a:t>本体吸入式万年筆　ペン先：ステンレススチール(EF・Ｆ・Ｍ・Ｂ・スタブ1.1mm）</a:t>
            </a:r>
            <a:endParaRPr lang="en-US" altLang="ja-JP" sz="1000" dirty="0">
              <a:latin typeface="BIZ UDPゴシック" panose="020B0400000000000000" pitchFamily="50" charset="-128"/>
              <a:ea typeface="BIZ UDPゴシック" panose="020B0400000000000000" pitchFamily="50" charset="-128"/>
            </a:endParaRPr>
          </a:p>
        </p:txBody>
      </p:sp>
      <p:sp>
        <p:nvSpPr>
          <p:cNvPr id="13" name="テキスト ボックス 12">
            <a:extLst>
              <a:ext uri="{FF2B5EF4-FFF2-40B4-BE49-F238E27FC236}">
                <a16:creationId xmlns:a16="http://schemas.microsoft.com/office/drawing/2014/main" id="{02DAE951-38B3-4183-A739-A0CD6701EC82}"/>
              </a:ext>
            </a:extLst>
          </p:cNvPr>
          <p:cNvSpPr txBox="1"/>
          <p:nvPr/>
        </p:nvSpPr>
        <p:spPr>
          <a:xfrm>
            <a:off x="7249" y="7194285"/>
            <a:ext cx="6843506" cy="275781"/>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ctr"/>
            <a:r>
              <a:rPr lang="ja-JP" altLang="en-US" sz="1192" b="1" dirty="0">
                <a:latin typeface="BIZ UDPゴシック" panose="020B0400000000000000" pitchFamily="50" charset="-128"/>
                <a:ea typeface="BIZ UDPゴシック" panose="020B0400000000000000" pitchFamily="50" charset="-128"/>
              </a:rPr>
              <a:t>《ご注文書》</a:t>
            </a:r>
          </a:p>
        </p:txBody>
      </p:sp>
      <p:sp>
        <p:nvSpPr>
          <p:cNvPr id="15" name="テキスト ボックス 14">
            <a:extLst>
              <a:ext uri="{FF2B5EF4-FFF2-40B4-BE49-F238E27FC236}">
                <a16:creationId xmlns:a16="http://schemas.microsoft.com/office/drawing/2014/main" id="{E24A65BB-6216-4D8E-92F9-DB46804929AC}"/>
              </a:ext>
            </a:extLst>
          </p:cNvPr>
          <p:cNvSpPr txBox="1"/>
          <p:nvPr/>
        </p:nvSpPr>
        <p:spPr>
          <a:xfrm>
            <a:off x="2" y="7668914"/>
            <a:ext cx="6857998" cy="261610"/>
          </a:xfrm>
          <a:prstGeom prst="rect">
            <a:avLst/>
          </a:prstGeom>
          <a:noFill/>
        </p:spPr>
        <p:txBody>
          <a:bodyPr wrap="square">
            <a:spAutoFit/>
          </a:bodyPr>
          <a:lstStyle/>
          <a:p>
            <a:r>
              <a:rPr lang="ja-JP" altLang="en-US" sz="1100" dirty="0">
                <a:solidFill>
                  <a:srgbClr val="000000"/>
                </a:solidFill>
                <a:latin typeface="BIZ UDPゴシック" panose="020B0400000000000000" pitchFamily="50" charset="-128"/>
                <a:ea typeface="BIZ UDPゴシック" panose="020B0400000000000000" pitchFamily="50" charset="-128"/>
              </a:rPr>
              <a:t>貴社名：</a:t>
            </a:r>
            <a:r>
              <a:rPr lang="ja-JP" altLang="en-US" sz="1100" dirty="0">
                <a:latin typeface="BIZ UDPゴシック" panose="020B0400000000000000" pitchFamily="50" charset="-128"/>
                <a:ea typeface="BIZ UDPゴシック" panose="020B0400000000000000" pitchFamily="50" charset="-128"/>
              </a:rPr>
              <a:t> </a:t>
            </a:r>
            <a:r>
              <a:rPr lang="ja-JP" altLang="en-US" sz="1100" dirty="0">
                <a:solidFill>
                  <a:srgbClr val="000000"/>
                </a:solidFill>
                <a:latin typeface="BIZ UDPゴシック" panose="020B0400000000000000" pitchFamily="50" charset="-128"/>
                <a:ea typeface="BIZ UDPゴシック" panose="020B0400000000000000" pitchFamily="50" charset="-128"/>
              </a:rPr>
              <a:t>　　　　　　　　　　　　　　　店舗様名：　　　　　　　　　　　　　　　　ご担当者名：　</a:t>
            </a:r>
            <a:r>
              <a:rPr lang="ja-JP" altLang="en-US" sz="1100" dirty="0">
                <a:latin typeface="BIZ UDPゴシック" panose="020B0400000000000000" pitchFamily="50" charset="-128"/>
                <a:ea typeface="BIZ UDPゴシック" panose="020B0400000000000000" pitchFamily="50" charset="-128"/>
              </a:rPr>
              <a:t> </a:t>
            </a:r>
            <a:r>
              <a:rPr lang="ja-JP" altLang="en-US" sz="1100" dirty="0">
                <a:solidFill>
                  <a:srgbClr val="000000"/>
                </a:solidFill>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 </a:t>
            </a:r>
            <a:r>
              <a:rPr lang="ja-JP" altLang="en-US" sz="1100" dirty="0">
                <a:solidFill>
                  <a:srgbClr val="000000"/>
                </a:solidFill>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 </a:t>
            </a:r>
            <a:r>
              <a:rPr lang="ja-JP" altLang="en-US" sz="1100" dirty="0">
                <a:solidFill>
                  <a:srgbClr val="000000"/>
                </a:solidFill>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 </a:t>
            </a:r>
          </a:p>
        </p:txBody>
      </p:sp>
      <p:cxnSp>
        <p:nvCxnSpPr>
          <p:cNvPr id="17" name="直線コネクタ 16">
            <a:extLst>
              <a:ext uri="{FF2B5EF4-FFF2-40B4-BE49-F238E27FC236}">
                <a16:creationId xmlns:a16="http://schemas.microsoft.com/office/drawing/2014/main" id="{8C1F7850-315A-43E3-9FF1-6021BEAF53DE}"/>
              </a:ext>
            </a:extLst>
          </p:cNvPr>
          <p:cNvCxnSpPr>
            <a:cxnSpLocks/>
          </p:cNvCxnSpPr>
          <p:nvPr/>
        </p:nvCxnSpPr>
        <p:spPr>
          <a:xfrm>
            <a:off x="7249" y="7918821"/>
            <a:ext cx="6843506"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8" name="表 17">
            <a:extLst>
              <a:ext uri="{FF2B5EF4-FFF2-40B4-BE49-F238E27FC236}">
                <a16:creationId xmlns:a16="http://schemas.microsoft.com/office/drawing/2014/main" id="{8A1374DB-C663-4143-9737-4587982FE9DE}"/>
              </a:ext>
            </a:extLst>
          </p:cNvPr>
          <p:cNvGraphicFramePr>
            <a:graphicFrameLocks noGrp="1"/>
          </p:cNvGraphicFramePr>
          <p:nvPr>
            <p:extLst>
              <p:ext uri="{D42A27DB-BD31-4B8C-83A1-F6EECF244321}">
                <p14:modId xmlns:p14="http://schemas.microsoft.com/office/powerpoint/2010/main" val="818157426"/>
              </p:ext>
            </p:extLst>
          </p:nvPr>
        </p:nvGraphicFramePr>
        <p:xfrm>
          <a:off x="105230" y="8022300"/>
          <a:ext cx="6624070" cy="1053251"/>
        </p:xfrm>
        <a:graphic>
          <a:graphicData uri="http://schemas.openxmlformats.org/drawingml/2006/table">
            <a:tbl>
              <a:tblPr>
                <a:tableStyleId>{8799B23B-EC83-4686-B30A-512413B5E67A}</a:tableStyleId>
              </a:tblPr>
              <a:tblGrid>
                <a:gridCol w="903747">
                  <a:extLst>
                    <a:ext uri="{9D8B030D-6E8A-4147-A177-3AD203B41FA5}">
                      <a16:colId xmlns:a16="http://schemas.microsoft.com/office/drawing/2014/main" val="3447032492"/>
                    </a:ext>
                  </a:extLst>
                </a:gridCol>
                <a:gridCol w="1834847">
                  <a:extLst>
                    <a:ext uri="{9D8B030D-6E8A-4147-A177-3AD203B41FA5}">
                      <a16:colId xmlns:a16="http://schemas.microsoft.com/office/drawing/2014/main" val="1862037412"/>
                    </a:ext>
                  </a:extLst>
                </a:gridCol>
                <a:gridCol w="902676">
                  <a:extLst>
                    <a:ext uri="{9D8B030D-6E8A-4147-A177-3AD203B41FA5}">
                      <a16:colId xmlns:a16="http://schemas.microsoft.com/office/drawing/2014/main" val="4192964766"/>
                    </a:ext>
                  </a:extLst>
                </a:gridCol>
                <a:gridCol w="577850">
                  <a:extLst>
                    <a:ext uri="{9D8B030D-6E8A-4147-A177-3AD203B41FA5}">
                      <a16:colId xmlns:a16="http://schemas.microsoft.com/office/drawing/2014/main" val="2568357264"/>
                    </a:ext>
                  </a:extLst>
                </a:gridCol>
                <a:gridCol w="1025338">
                  <a:extLst>
                    <a:ext uri="{9D8B030D-6E8A-4147-A177-3AD203B41FA5}">
                      <a16:colId xmlns:a16="http://schemas.microsoft.com/office/drawing/2014/main" val="864287863"/>
                    </a:ext>
                  </a:extLst>
                </a:gridCol>
                <a:gridCol w="441512">
                  <a:extLst>
                    <a:ext uri="{9D8B030D-6E8A-4147-A177-3AD203B41FA5}">
                      <a16:colId xmlns:a16="http://schemas.microsoft.com/office/drawing/2014/main" val="1748110947"/>
                    </a:ext>
                  </a:extLst>
                </a:gridCol>
                <a:gridCol w="442800">
                  <a:extLst>
                    <a:ext uri="{9D8B030D-6E8A-4147-A177-3AD203B41FA5}">
                      <a16:colId xmlns:a16="http://schemas.microsoft.com/office/drawing/2014/main" val="3142145979"/>
                    </a:ext>
                  </a:extLst>
                </a:gridCol>
                <a:gridCol w="495300">
                  <a:extLst>
                    <a:ext uri="{9D8B030D-6E8A-4147-A177-3AD203B41FA5}">
                      <a16:colId xmlns:a16="http://schemas.microsoft.com/office/drawing/2014/main" val="2552809157"/>
                    </a:ext>
                  </a:extLst>
                </a:gridCol>
              </a:tblGrid>
              <a:tr h="255521">
                <a:tc>
                  <a:txBody>
                    <a:bodyPr/>
                    <a:lstStyle/>
                    <a:p>
                      <a:pPr algn="ctr" fontAlgn="ctr"/>
                      <a:r>
                        <a:rPr lang="ja-JP" altLang="en-US" sz="700" b="0" u="none" strike="noStrike" dirty="0">
                          <a:effectLst/>
                          <a:latin typeface="BIZ UDPゴシック" panose="020B0400000000000000" pitchFamily="50" charset="-128"/>
                          <a:ea typeface="BIZ UDPゴシック" panose="020B0400000000000000" pitchFamily="50" charset="-128"/>
                        </a:rPr>
                        <a:t>商品コード</a:t>
                      </a:r>
                      <a:endPar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tc>
                  <a:txBody>
                    <a:bodyPr/>
                    <a:lstStyle/>
                    <a:p>
                      <a:pPr algn="ctr" fontAlgn="ctr"/>
                      <a:r>
                        <a:rPr lang="ja-JP" altLang="en-US" sz="700" b="0" u="none" strike="noStrike" dirty="0">
                          <a:effectLst/>
                          <a:latin typeface="BIZ UDPゴシック" panose="020B0400000000000000" pitchFamily="50" charset="-128"/>
                          <a:ea typeface="BIZ UDPゴシック" panose="020B0400000000000000" pitchFamily="50" charset="-128"/>
                        </a:rPr>
                        <a:t>商品名</a:t>
                      </a:r>
                      <a:endPar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tc>
                  <a:txBody>
                    <a:bodyPr/>
                    <a:lstStyle/>
                    <a:p>
                      <a:pPr algn="ctr" fontAlgn="ctr"/>
                      <a:r>
                        <a:rPr lang="ja-JP" altLang="en-US" sz="700" b="0" u="none" strike="noStrike" dirty="0">
                          <a:effectLst/>
                          <a:latin typeface="BIZ UDPゴシック" panose="020B0400000000000000" pitchFamily="50" charset="-128"/>
                          <a:ea typeface="BIZ UDPゴシック" panose="020B0400000000000000" pitchFamily="50" charset="-128"/>
                        </a:rPr>
                        <a:t>本国品番</a:t>
                      </a:r>
                      <a:endPar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tc>
                  <a:txBody>
                    <a:bodyPr/>
                    <a:lstStyle/>
                    <a:p>
                      <a:pPr algn="ctr" fontAlgn="ctr"/>
                      <a:r>
                        <a:rPr lang="ja-JP" altLang="en-US" sz="700" b="0" u="none" strike="noStrike">
                          <a:effectLst/>
                          <a:latin typeface="BIZ UDPゴシック" panose="020B0400000000000000" pitchFamily="50" charset="-128"/>
                          <a:ea typeface="BIZ UDPゴシック" panose="020B0400000000000000" pitchFamily="50" charset="-128"/>
                        </a:rPr>
                        <a:t>ペン先</a:t>
                      </a:r>
                      <a:endParaRPr lang="ja-JP" altLang="en-US" sz="7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tc>
                  <a:txBody>
                    <a:bodyPr/>
                    <a:lstStyle/>
                    <a:p>
                      <a:pPr algn="ctr" fontAlgn="ctr"/>
                      <a:r>
                        <a:rPr lang="en-US" sz="700" b="0" u="none" strike="noStrike" dirty="0">
                          <a:effectLst/>
                          <a:latin typeface="BIZ UDPゴシック" panose="020B0400000000000000" pitchFamily="50" charset="-128"/>
                          <a:ea typeface="BIZ UDPゴシック" panose="020B0400000000000000" pitchFamily="50" charset="-128"/>
                        </a:rPr>
                        <a:t>JAN</a:t>
                      </a:r>
                      <a:endParaRPr lang="en-US"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tc>
                  <a:txBody>
                    <a:bodyPr/>
                    <a:lstStyle/>
                    <a:p>
                      <a:pPr algn="ctr" fontAlgn="ctr"/>
                      <a:r>
                        <a:rPr lang="zh-CN" altLang="en-US" sz="700" b="0" u="none" strike="noStrike" dirty="0">
                          <a:effectLst/>
                          <a:latin typeface="BIZ UDPゴシック" panose="020B0400000000000000" pitchFamily="50" charset="-128"/>
                          <a:ea typeface="BIZ UDPゴシック" panose="020B0400000000000000" pitchFamily="50" charset="-128"/>
                        </a:rPr>
                        <a:t>本体価格（税抜） </a:t>
                      </a:r>
                      <a:endParaRPr lang="zh-CN" altLang="en-US"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tc>
                  <a:txBody>
                    <a:bodyPr/>
                    <a:lstStyle/>
                    <a:p>
                      <a:pPr algn="ctr" fontAlgn="ctr"/>
                      <a:r>
                        <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rPr>
                        <a:t>本体価格（税込）</a:t>
                      </a:r>
                      <a:endParaRPr lang="en-US" altLang="ja-JP"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tc>
                  <a:txBody>
                    <a:bodyPr/>
                    <a:lstStyle/>
                    <a:p>
                      <a:pPr algn="ctr" fontAlgn="ctr"/>
                      <a:r>
                        <a:rPr lang="ja-JP" altLang="en-US" sz="700" b="0" u="none" strike="noStrike" dirty="0">
                          <a:effectLst/>
                          <a:latin typeface="BIZ UDPゴシック" panose="020B0400000000000000" pitchFamily="50" charset="-128"/>
                          <a:ea typeface="BIZ UDPゴシック" panose="020B0400000000000000" pitchFamily="50" charset="-128"/>
                        </a:rPr>
                        <a:t>ご発注数</a:t>
                      </a:r>
                      <a:endPar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extLst>
                  <a:ext uri="{0D108BD9-81ED-4DB2-BD59-A6C34878D82A}">
                    <a16:rowId xmlns:a16="http://schemas.microsoft.com/office/drawing/2014/main" val="1551447808"/>
                  </a:ext>
                </a:extLst>
              </a:tr>
              <a:tr h="159546">
                <a:tc>
                  <a:txBody>
                    <a:bodyPr/>
                    <a:lstStyle/>
                    <a:p>
                      <a:pPr algn="ctr" fontAlgn="ctr"/>
                      <a:r>
                        <a:rPr lang="en-US" sz="700" b="0" i="0" u="none" strike="noStrike" dirty="0">
                          <a:solidFill>
                            <a:srgbClr val="000000"/>
                          </a:solidFill>
                          <a:effectLst/>
                          <a:latin typeface="BIZ UDPゴシック" panose="020B0400000000000000" pitchFamily="50" charset="-128"/>
                          <a:ea typeface="BIZ UDPゴシック" panose="020B0400000000000000" pitchFamily="50" charset="-128"/>
                        </a:rPr>
                        <a:t>TW100751</a:t>
                      </a:r>
                    </a:p>
                  </a:txBody>
                  <a:tcPr marL="9525" marR="9525" marT="9525" marB="0" anchor="ctr"/>
                </a:tc>
                <a:tc>
                  <a:txBody>
                    <a:bodyPr/>
                    <a:lstStyle/>
                    <a:p>
                      <a:pPr algn="ctr" fontAlgn="ctr"/>
                      <a:r>
                        <a:rPr kumimoji="1" lang="ja-JP" altLang="en-US" sz="7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ダイヤモンド </a:t>
                      </a:r>
                      <a:r>
                        <a:rPr kumimoji="1" lang="en-US" altLang="ja-JP" sz="7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AL(R) </a:t>
                      </a:r>
                      <a:r>
                        <a:rPr kumimoji="1" lang="ja-JP" altLang="en-US" sz="7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ネイビーブルー</a:t>
                      </a:r>
                      <a:endParaRPr lang="en-US" altLang="ja-JP"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tc>
                  <a:txBody>
                    <a:bodyPr/>
                    <a:lstStyle/>
                    <a:p>
                      <a:pPr algn="ctr" fontAlgn="ctr"/>
                      <a:r>
                        <a:rPr lang="en-US" sz="700" b="0" i="0" u="none" strike="noStrike" dirty="0">
                          <a:solidFill>
                            <a:srgbClr val="000000"/>
                          </a:solidFill>
                          <a:effectLst/>
                          <a:latin typeface="BIZ UDPゴシック" panose="020B0400000000000000" pitchFamily="50" charset="-128"/>
                          <a:ea typeface="BIZ UDPゴシック" panose="020B0400000000000000" pitchFamily="50" charset="-128"/>
                        </a:rPr>
                        <a:t>M7448020</a:t>
                      </a:r>
                    </a:p>
                  </a:txBody>
                  <a:tcPr marL="9525" marR="9525" marT="9525" marB="0" anchor="ctr"/>
                </a:tc>
                <a:tc>
                  <a:txBody>
                    <a:bodyPr/>
                    <a:lstStyle/>
                    <a:p>
                      <a:pPr algn="ctr" fontAlgn="ctr"/>
                      <a:r>
                        <a:rPr lang="en-US" sz="700" b="0" u="none" strike="noStrike">
                          <a:effectLst/>
                          <a:latin typeface="BIZ UDPゴシック" panose="020B0400000000000000" pitchFamily="50" charset="-128"/>
                          <a:ea typeface="BIZ UDPゴシック" panose="020B0400000000000000" pitchFamily="50" charset="-128"/>
                        </a:rPr>
                        <a:t>EF</a:t>
                      </a:r>
                      <a:endParaRPr lang="en-US" sz="7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tc>
                  <a:txBody>
                    <a:bodyPr/>
                    <a:lstStyle/>
                    <a:p>
                      <a:pPr algn="ctr" fontAlgn="ctr"/>
                      <a:r>
                        <a:rPr lang="en-US" altLang="ja-JP" sz="700" b="0" i="0" u="none" strike="noStrike" dirty="0">
                          <a:solidFill>
                            <a:srgbClr val="000000"/>
                          </a:solidFill>
                          <a:effectLst/>
                          <a:latin typeface="BIZ UDPゴシック" panose="020B0400000000000000" pitchFamily="50" charset="-128"/>
                          <a:ea typeface="BIZ UDPゴシック" panose="020B0400000000000000" pitchFamily="50" charset="-128"/>
                        </a:rPr>
                        <a:t>4711467448026 </a:t>
                      </a:r>
                    </a:p>
                  </a:txBody>
                  <a:tcPr marL="9525" marR="9525" marT="9525" marB="0" anchor="ct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kumimoji="1" lang="en-US" altLang="ja-JP" sz="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\11,000</a:t>
                      </a:r>
                    </a:p>
                  </a:txBody>
                  <a:tcPr marL="2829" marR="2829" marT="2829" marB="0" anchor="ctr"/>
                </a:tc>
                <a:tc>
                  <a:txBody>
                    <a:bodyPr/>
                    <a:lstStyle/>
                    <a:p>
                      <a:pPr algn="ctr" fontAlgn="ctr"/>
                      <a:r>
                        <a:rPr lang="en-US" altLang="ja-JP" sz="600" b="0" i="0" u="none" strike="noStrike" dirty="0">
                          <a:solidFill>
                            <a:srgbClr val="000000"/>
                          </a:solidFill>
                          <a:effectLst/>
                          <a:latin typeface="BIZ UDPゴシック" panose="020B0400000000000000" pitchFamily="50" charset="-128"/>
                          <a:ea typeface="BIZ UDPゴシック" panose="020B0400000000000000" pitchFamily="50" charset="-128"/>
                        </a:rPr>
                        <a:t>\12,100</a:t>
                      </a:r>
                    </a:p>
                  </a:txBody>
                  <a:tcPr marL="2829" marR="2829" marT="2829" marB="0" anchor="ctr"/>
                </a:tc>
                <a:tc>
                  <a:txBody>
                    <a:bodyPr/>
                    <a:lstStyle/>
                    <a:p>
                      <a:pPr algn="ctr" fontAlgn="ctr"/>
                      <a:r>
                        <a:rPr lang="ja-JP" altLang="en-US" sz="700" b="0" u="none" strike="noStrike" dirty="0">
                          <a:effectLst/>
                          <a:latin typeface="BIZ UDPゴシック" panose="020B0400000000000000" pitchFamily="50" charset="-128"/>
                          <a:ea typeface="BIZ UDPゴシック" panose="020B0400000000000000" pitchFamily="50" charset="-128"/>
                        </a:rPr>
                        <a:t>　</a:t>
                      </a:r>
                      <a:endPar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extLst>
                  <a:ext uri="{0D108BD9-81ED-4DB2-BD59-A6C34878D82A}">
                    <a16:rowId xmlns:a16="http://schemas.microsoft.com/office/drawing/2014/main" val="1549923365"/>
                  </a:ext>
                </a:extLst>
              </a:tr>
              <a:tr h="159546">
                <a:tc>
                  <a:txBody>
                    <a:bodyPr/>
                    <a:lstStyle/>
                    <a:p>
                      <a:pPr algn="ctr" fontAlgn="ctr"/>
                      <a:r>
                        <a:rPr lang="en-US" sz="700" b="0" i="0" u="none" strike="noStrike" dirty="0">
                          <a:solidFill>
                            <a:srgbClr val="000000"/>
                          </a:solidFill>
                          <a:effectLst/>
                          <a:latin typeface="BIZ UDPゴシック" panose="020B0400000000000000" pitchFamily="50" charset="-128"/>
                          <a:ea typeface="BIZ UDPゴシック" panose="020B0400000000000000" pitchFamily="50" charset="-128"/>
                        </a:rPr>
                        <a:t>TW100752</a:t>
                      </a:r>
                    </a:p>
                  </a:txBody>
                  <a:tcPr marL="9525" marR="9525" marT="9525" marB="0" anchor="ctr"/>
                </a:tc>
                <a:tc>
                  <a:txBody>
                    <a:bodyPr/>
                    <a:lstStyle/>
                    <a:p>
                      <a:pPr algn="ctr" fontAlgn="ctr"/>
                      <a:r>
                        <a:rPr kumimoji="1" lang="ja-JP" altLang="en-US" sz="7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ダイヤモンド </a:t>
                      </a:r>
                      <a:r>
                        <a:rPr kumimoji="1" lang="en-US" altLang="ja-JP" sz="7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AL(R) </a:t>
                      </a:r>
                      <a:r>
                        <a:rPr kumimoji="1" lang="ja-JP" altLang="en-US" sz="7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ネイビーブルー</a:t>
                      </a:r>
                      <a:endParaRPr lang="en-US" altLang="ja-JP"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tc>
                  <a:txBody>
                    <a:bodyPr/>
                    <a:lstStyle/>
                    <a:p>
                      <a:pPr algn="ctr" fontAlgn="ctr"/>
                      <a:r>
                        <a:rPr lang="en-US" sz="700" b="0" i="0" u="none" strike="noStrike" dirty="0">
                          <a:solidFill>
                            <a:srgbClr val="000000"/>
                          </a:solidFill>
                          <a:effectLst/>
                          <a:latin typeface="BIZ UDPゴシック" panose="020B0400000000000000" pitchFamily="50" charset="-128"/>
                          <a:ea typeface="BIZ UDPゴシック" panose="020B0400000000000000" pitchFamily="50" charset="-128"/>
                        </a:rPr>
                        <a:t>M7448030</a:t>
                      </a:r>
                    </a:p>
                  </a:txBody>
                  <a:tcPr marL="9525" marR="9525" marT="9525" marB="0" anchor="ctr"/>
                </a:tc>
                <a:tc>
                  <a:txBody>
                    <a:bodyPr/>
                    <a:lstStyle/>
                    <a:p>
                      <a:pPr algn="ctr" fontAlgn="ctr"/>
                      <a:r>
                        <a:rPr lang="en-US" sz="700" b="0" u="none" strike="noStrike">
                          <a:effectLst/>
                          <a:latin typeface="BIZ UDPゴシック" panose="020B0400000000000000" pitchFamily="50" charset="-128"/>
                          <a:ea typeface="BIZ UDPゴシック" panose="020B0400000000000000" pitchFamily="50" charset="-128"/>
                        </a:rPr>
                        <a:t>F</a:t>
                      </a:r>
                      <a:endParaRPr lang="en-US" sz="7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tc>
                  <a:txBody>
                    <a:bodyPr/>
                    <a:lstStyle/>
                    <a:p>
                      <a:pPr algn="ctr" fontAlgn="ctr"/>
                      <a:r>
                        <a:rPr lang="en-US" altLang="ja-JP" sz="700" b="0" i="0" u="none" strike="noStrike" dirty="0">
                          <a:solidFill>
                            <a:srgbClr val="000000"/>
                          </a:solidFill>
                          <a:effectLst/>
                          <a:latin typeface="BIZ UDPゴシック" panose="020B0400000000000000" pitchFamily="50" charset="-128"/>
                          <a:ea typeface="BIZ UDPゴシック" panose="020B0400000000000000" pitchFamily="50" charset="-128"/>
                        </a:rPr>
                        <a:t>4711467448033 </a:t>
                      </a:r>
                    </a:p>
                  </a:txBody>
                  <a:tcPr marL="9525" marR="9525" marT="9525" marB="0" anchor="ct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kumimoji="1" lang="en-US" altLang="ja-JP" sz="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\11,000</a:t>
                      </a:r>
                      <a:endParaRPr kumimoji="1" lang="ja-JP" altLang="en-US" sz="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txBody>
                  <a:tcPr marL="2829" marR="2829" marT="2829" marB="0" anchor="ctr"/>
                </a:tc>
                <a:tc>
                  <a:txBody>
                    <a:bodyPr/>
                    <a:lstStyle/>
                    <a:p>
                      <a:pPr algn="ctr" fontAlgn="ctr"/>
                      <a:r>
                        <a:rPr lang="en-US" altLang="ja-JP" sz="600" b="0" i="0" u="none" strike="noStrike" dirty="0">
                          <a:solidFill>
                            <a:srgbClr val="000000"/>
                          </a:solidFill>
                          <a:effectLst/>
                          <a:latin typeface="BIZ UDPゴシック" panose="020B0400000000000000" pitchFamily="50" charset="-128"/>
                          <a:ea typeface="BIZ UDPゴシック" panose="020B0400000000000000" pitchFamily="50" charset="-128"/>
                        </a:rPr>
                        <a:t>\12,100</a:t>
                      </a:r>
                      <a:endPar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tc>
                  <a:txBody>
                    <a:bodyPr/>
                    <a:lstStyle/>
                    <a:p>
                      <a:pPr algn="ctr" fontAlgn="ctr"/>
                      <a:r>
                        <a:rPr lang="ja-JP" altLang="en-US" sz="700" b="0" u="none" strike="noStrike" dirty="0">
                          <a:effectLst/>
                          <a:latin typeface="BIZ UDPゴシック" panose="020B0400000000000000" pitchFamily="50" charset="-128"/>
                          <a:ea typeface="BIZ UDPゴシック" panose="020B0400000000000000" pitchFamily="50" charset="-128"/>
                        </a:rPr>
                        <a:t>　</a:t>
                      </a:r>
                      <a:endPar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extLst>
                  <a:ext uri="{0D108BD9-81ED-4DB2-BD59-A6C34878D82A}">
                    <a16:rowId xmlns:a16="http://schemas.microsoft.com/office/drawing/2014/main" val="1789066352"/>
                  </a:ext>
                </a:extLst>
              </a:tr>
              <a:tr h="159546">
                <a:tc>
                  <a:txBody>
                    <a:bodyPr/>
                    <a:lstStyle/>
                    <a:p>
                      <a:pPr algn="ctr" fontAlgn="ctr"/>
                      <a:r>
                        <a:rPr lang="en-US" sz="700" b="0" i="0" u="none" strike="noStrike" dirty="0">
                          <a:solidFill>
                            <a:srgbClr val="000000"/>
                          </a:solidFill>
                          <a:effectLst/>
                          <a:latin typeface="BIZ UDPゴシック" panose="020B0400000000000000" pitchFamily="50" charset="-128"/>
                          <a:ea typeface="BIZ UDPゴシック" panose="020B0400000000000000" pitchFamily="50" charset="-128"/>
                        </a:rPr>
                        <a:t>TW100753</a:t>
                      </a:r>
                    </a:p>
                  </a:txBody>
                  <a:tcPr marL="9525" marR="9525" marT="9525" marB="0" anchor="ctr"/>
                </a:tc>
                <a:tc>
                  <a:txBody>
                    <a:bodyPr/>
                    <a:lstStyle/>
                    <a:p>
                      <a:pPr algn="ctr" fontAlgn="ctr"/>
                      <a:r>
                        <a:rPr kumimoji="1" lang="ja-JP" altLang="en-US" sz="7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ダイヤモンド </a:t>
                      </a:r>
                      <a:r>
                        <a:rPr kumimoji="1" lang="en-US" altLang="ja-JP" sz="7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AL(R) </a:t>
                      </a:r>
                      <a:r>
                        <a:rPr kumimoji="1" lang="ja-JP" altLang="en-US" sz="7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ネイビーブルー</a:t>
                      </a:r>
                      <a:endParaRPr lang="en-US" altLang="ja-JP"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tc>
                  <a:txBody>
                    <a:bodyPr/>
                    <a:lstStyle/>
                    <a:p>
                      <a:pPr algn="ctr" fontAlgn="ctr"/>
                      <a:r>
                        <a:rPr lang="en-US" sz="700" b="0" i="0" u="none" strike="noStrike" dirty="0">
                          <a:solidFill>
                            <a:srgbClr val="000000"/>
                          </a:solidFill>
                          <a:effectLst/>
                          <a:latin typeface="BIZ UDPゴシック" panose="020B0400000000000000" pitchFamily="50" charset="-128"/>
                          <a:ea typeface="BIZ UDPゴシック" panose="020B0400000000000000" pitchFamily="50" charset="-128"/>
                        </a:rPr>
                        <a:t>M7448040</a:t>
                      </a:r>
                    </a:p>
                  </a:txBody>
                  <a:tcPr marL="9525" marR="9525" marT="9525" marB="0" anchor="ctr"/>
                </a:tc>
                <a:tc>
                  <a:txBody>
                    <a:bodyPr/>
                    <a:lstStyle/>
                    <a:p>
                      <a:pPr algn="ctr" fontAlgn="ctr"/>
                      <a:r>
                        <a:rPr lang="en-US" sz="700" b="0" u="none" strike="noStrike">
                          <a:effectLst/>
                          <a:latin typeface="BIZ UDPゴシック" panose="020B0400000000000000" pitchFamily="50" charset="-128"/>
                          <a:ea typeface="BIZ UDPゴシック" panose="020B0400000000000000" pitchFamily="50" charset="-128"/>
                        </a:rPr>
                        <a:t>M</a:t>
                      </a:r>
                      <a:endParaRPr lang="en-US" sz="7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tc>
                  <a:txBody>
                    <a:bodyPr/>
                    <a:lstStyle/>
                    <a:p>
                      <a:pPr algn="ctr" fontAlgn="ctr"/>
                      <a:r>
                        <a:rPr lang="en-US" altLang="ja-JP" sz="700" b="0" i="0" u="none" strike="noStrike" dirty="0">
                          <a:solidFill>
                            <a:srgbClr val="000000"/>
                          </a:solidFill>
                          <a:effectLst/>
                          <a:latin typeface="BIZ UDPゴシック" panose="020B0400000000000000" pitchFamily="50" charset="-128"/>
                          <a:ea typeface="BIZ UDPゴシック" panose="020B0400000000000000" pitchFamily="50" charset="-128"/>
                        </a:rPr>
                        <a:t>4711467448040 </a:t>
                      </a:r>
                    </a:p>
                  </a:txBody>
                  <a:tcPr marL="9525" marR="9525" marT="9525" marB="0" anchor="ct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kumimoji="1" lang="en-US" altLang="ja-JP" sz="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\11,000</a:t>
                      </a:r>
                      <a:endParaRPr kumimoji="1" lang="ja-JP" altLang="en-US" sz="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txBody>
                  <a:tcPr marL="2829" marR="2829" marT="2829" marB="0" anchor="ctr"/>
                </a:tc>
                <a:tc>
                  <a:txBody>
                    <a:bodyPr/>
                    <a:lstStyle/>
                    <a:p>
                      <a:pPr algn="ctr" fontAlgn="ctr"/>
                      <a:r>
                        <a:rPr lang="en-US" altLang="ja-JP" sz="600" b="0" i="0" u="none" strike="noStrike" dirty="0">
                          <a:solidFill>
                            <a:srgbClr val="000000"/>
                          </a:solidFill>
                          <a:effectLst/>
                          <a:latin typeface="BIZ UDPゴシック" panose="020B0400000000000000" pitchFamily="50" charset="-128"/>
                          <a:ea typeface="BIZ UDPゴシック" panose="020B0400000000000000" pitchFamily="50" charset="-128"/>
                        </a:rPr>
                        <a:t>\12,100</a:t>
                      </a:r>
                      <a:endPar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tc>
                  <a:txBody>
                    <a:bodyPr/>
                    <a:lstStyle/>
                    <a:p>
                      <a:pPr algn="ctr" fontAlgn="ctr"/>
                      <a:r>
                        <a:rPr lang="ja-JP" altLang="en-US" sz="700" b="0" u="none" strike="noStrike" dirty="0">
                          <a:effectLst/>
                          <a:latin typeface="BIZ UDPゴシック" panose="020B0400000000000000" pitchFamily="50" charset="-128"/>
                          <a:ea typeface="BIZ UDPゴシック" panose="020B0400000000000000" pitchFamily="50" charset="-128"/>
                        </a:rPr>
                        <a:t>　</a:t>
                      </a:r>
                      <a:endPar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extLst>
                  <a:ext uri="{0D108BD9-81ED-4DB2-BD59-A6C34878D82A}">
                    <a16:rowId xmlns:a16="http://schemas.microsoft.com/office/drawing/2014/main" val="4271000013"/>
                  </a:ext>
                </a:extLst>
              </a:tr>
              <a:tr h="159546">
                <a:tc>
                  <a:txBody>
                    <a:bodyPr/>
                    <a:lstStyle/>
                    <a:p>
                      <a:pPr algn="ctr" fontAlgn="ctr"/>
                      <a:r>
                        <a:rPr lang="en-US" sz="700" b="0" i="0" u="none" strike="noStrike" dirty="0">
                          <a:solidFill>
                            <a:srgbClr val="000000"/>
                          </a:solidFill>
                          <a:effectLst/>
                          <a:latin typeface="BIZ UDPゴシック" panose="020B0400000000000000" pitchFamily="50" charset="-128"/>
                          <a:ea typeface="BIZ UDPゴシック" panose="020B0400000000000000" pitchFamily="50" charset="-128"/>
                        </a:rPr>
                        <a:t>TW100754</a:t>
                      </a:r>
                    </a:p>
                  </a:txBody>
                  <a:tcPr marL="9525" marR="9525" marT="9525" marB="0" anchor="ctr"/>
                </a:tc>
                <a:tc>
                  <a:txBody>
                    <a:bodyPr/>
                    <a:lstStyle/>
                    <a:p>
                      <a:pPr algn="ctr" fontAlgn="ctr"/>
                      <a:r>
                        <a:rPr kumimoji="1" lang="ja-JP" altLang="en-US" sz="7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ダイヤモンド </a:t>
                      </a:r>
                      <a:r>
                        <a:rPr kumimoji="1" lang="en-US" altLang="ja-JP" sz="7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AL(R) </a:t>
                      </a:r>
                      <a:r>
                        <a:rPr kumimoji="1" lang="ja-JP" altLang="en-US" sz="7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ネイビーブルー</a:t>
                      </a:r>
                      <a:endParaRPr lang="en-US" altLang="ja-JP"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tc>
                  <a:txBody>
                    <a:bodyPr/>
                    <a:lstStyle/>
                    <a:p>
                      <a:pPr algn="ctr" fontAlgn="ctr"/>
                      <a:r>
                        <a:rPr lang="en-US" sz="700" b="0" i="0" u="none" strike="noStrike" dirty="0">
                          <a:solidFill>
                            <a:srgbClr val="000000"/>
                          </a:solidFill>
                          <a:effectLst/>
                          <a:latin typeface="BIZ UDPゴシック" panose="020B0400000000000000" pitchFamily="50" charset="-128"/>
                          <a:ea typeface="BIZ UDPゴシック" panose="020B0400000000000000" pitchFamily="50" charset="-128"/>
                        </a:rPr>
                        <a:t>M7448050</a:t>
                      </a:r>
                    </a:p>
                  </a:txBody>
                  <a:tcPr marL="9525" marR="9525" marT="9525" marB="0" anchor="ctr"/>
                </a:tc>
                <a:tc>
                  <a:txBody>
                    <a:bodyPr/>
                    <a:lstStyle/>
                    <a:p>
                      <a:pPr algn="ctr" fontAlgn="ctr"/>
                      <a:r>
                        <a:rPr lang="en-US" sz="700" b="0" u="none" strike="noStrike">
                          <a:effectLst/>
                          <a:latin typeface="BIZ UDPゴシック" panose="020B0400000000000000" pitchFamily="50" charset="-128"/>
                          <a:ea typeface="BIZ UDPゴシック" panose="020B0400000000000000" pitchFamily="50" charset="-128"/>
                        </a:rPr>
                        <a:t>B</a:t>
                      </a:r>
                      <a:endParaRPr lang="en-US" sz="7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tc>
                  <a:txBody>
                    <a:bodyPr/>
                    <a:lstStyle/>
                    <a:p>
                      <a:pPr algn="ctr" fontAlgn="ctr"/>
                      <a:r>
                        <a:rPr lang="en-US" altLang="ja-JP" sz="700" b="0" i="0" u="none" strike="noStrike" dirty="0">
                          <a:solidFill>
                            <a:srgbClr val="000000"/>
                          </a:solidFill>
                          <a:effectLst/>
                          <a:latin typeface="BIZ UDPゴシック" panose="020B0400000000000000" pitchFamily="50" charset="-128"/>
                          <a:ea typeface="BIZ UDPゴシック" panose="020B0400000000000000" pitchFamily="50" charset="-128"/>
                        </a:rPr>
                        <a:t>4711467448057 </a:t>
                      </a:r>
                    </a:p>
                  </a:txBody>
                  <a:tcPr marL="9525" marR="9525" marT="9525" marB="0" anchor="ct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kumimoji="1" lang="en-US" altLang="ja-JP" sz="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\11,000</a:t>
                      </a:r>
                      <a:endParaRPr kumimoji="1" lang="ja-JP" altLang="en-US" sz="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txBody>
                  <a:tcPr marL="2829" marR="2829" marT="2829" marB="0" anchor="ctr"/>
                </a:tc>
                <a:tc>
                  <a:txBody>
                    <a:bodyPr/>
                    <a:lstStyle/>
                    <a:p>
                      <a:pPr algn="ctr" fontAlgn="ctr"/>
                      <a:r>
                        <a:rPr lang="en-US" altLang="ja-JP" sz="600" b="0" i="0" u="none" strike="noStrike" dirty="0">
                          <a:solidFill>
                            <a:srgbClr val="000000"/>
                          </a:solidFill>
                          <a:effectLst/>
                          <a:latin typeface="BIZ UDPゴシック" panose="020B0400000000000000" pitchFamily="50" charset="-128"/>
                          <a:ea typeface="BIZ UDPゴシック" panose="020B0400000000000000" pitchFamily="50" charset="-128"/>
                        </a:rPr>
                        <a:t>\12,100</a:t>
                      </a:r>
                      <a:endPar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tc>
                  <a:txBody>
                    <a:bodyPr/>
                    <a:lstStyle/>
                    <a:p>
                      <a:pPr algn="ctr" fontAlgn="ctr"/>
                      <a:r>
                        <a:rPr lang="ja-JP" altLang="en-US" sz="700" b="0" u="none" strike="noStrike" dirty="0">
                          <a:effectLst/>
                          <a:latin typeface="BIZ UDPゴシック" panose="020B0400000000000000" pitchFamily="50" charset="-128"/>
                          <a:ea typeface="BIZ UDPゴシック" panose="020B0400000000000000" pitchFamily="50" charset="-128"/>
                        </a:rPr>
                        <a:t>　</a:t>
                      </a:r>
                      <a:endPar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extLst>
                  <a:ext uri="{0D108BD9-81ED-4DB2-BD59-A6C34878D82A}">
                    <a16:rowId xmlns:a16="http://schemas.microsoft.com/office/drawing/2014/main" val="3266227952"/>
                  </a:ext>
                </a:extLst>
              </a:tr>
              <a:tr h="159546">
                <a:tc>
                  <a:txBody>
                    <a:bodyPr/>
                    <a:lstStyle/>
                    <a:p>
                      <a:pPr algn="ctr" fontAlgn="ctr"/>
                      <a:r>
                        <a:rPr lang="en-US" sz="700" b="0" i="0" u="none" strike="noStrike" dirty="0">
                          <a:solidFill>
                            <a:srgbClr val="000000"/>
                          </a:solidFill>
                          <a:effectLst/>
                          <a:latin typeface="BIZ UDPゴシック" panose="020B0400000000000000" pitchFamily="50" charset="-128"/>
                          <a:ea typeface="BIZ UDPゴシック" panose="020B0400000000000000" pitchFamily="50" charset="-128"/>
                        </a:rPr>
                        <a:t>TW100755</a:t>
                      </a:r>
                    </a:p>
                  </a:txBody>
                  <a:tcPr marL="9525" marR="9525" marT="9525" marB="0" anchor="ctr"/>
                </a:tc>
                <a:tc>
                  <a:txBody>
                    <a:bodyPr/>
                    <a:lstStyle/>
                    <a:p>
                      <a:pPr algn="ctr" fontAlgn="ctr"/>
                      <a:r>
                        <a:rPr kumimoji="1" lang="ja-JP" altLang="en-US" sz="7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ダイヤモンド </a:t>
                      </a:r>
                      <a:r>
                        <a:rPr kumimoji="1" lang="en-US" altLang="ja-JP" sz="7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AL(R) </a:t>
                      </a:r>
                      <a:r>
                        <a:rPr kumimoji="1" lang="ja-JP" altLang="en-US" sz="7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ネイビーブルー</a:t>
                      </a:r>
                      <a:endPar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tc>
                  <a:txBody>
                    <a:bodyPr/>
                    <a:lstStyle/>
                    <a:p>
                      <a:pPr algn="ctr" fontAlgn="ctr"/>
                      <a:r>
                        <a:rPr lang="en-US" sz="700" b="0" i="0" u="none" strike="noStrike" dirty="0">
                          <a:solidFill>
                            <a:srgbClr val="000000"/>
                          </a:solidFill>
                          <a:effectLst/>
                          <a:latin typeface="BIZ UDPゴシック" panose="020B0400000000000000" pitchFamily="50" charset="-128"/>
                          <a:ea typeface="BIZ UDPゴシック" panose="020B0400000000000000" pitchFamily="50" charset="-128"/>
                        </a:rPr>
                        <a:t>M7448060</a:t>
                      </a:r>
                    </a:p>
                  </a:txBody>
                  <a:tcPr marL="9525" marR="9525" marT="9525" marB="0" anchor="ctr"/>
                </a:tc>
                <a:tc>
                  <a:txBody>
                    <a:bodyPr/>
                    <a:lstStyle/>
                    <a:p>
                      <a:pPr algn="ctr" fontAlgn="ctr"/>
                      <a:r>
                        <a:rPr lang="en-US" altLang="ja-JP" sz="700" b="0" u="none" strike="noStrike" dirty="0">
                          <a:effectLst/>
                          <a:latin typeface="BIZ UDPゴシック" panose="020B0400000000000000" pitchFamily="50" charset="-128"/>
                          <a:ea typeface="BIZ UDPゴシック" panose="020B0400000000000000" pitchFamily="50" charset="-128"/>
                        </a:rPr>
                        <a:t>1.1</a:t>
                      </a:r>
                      <a:endParaRPr lang="en-US" altLang="ja-JP"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tc>
                  <a:txBody>
                    <a:bodyPr/>
                    <a:lstStyle/>
                    <a:p>
                      <a:pPr algn="ctr" fontAlgn="ctr"/>
                      <a:r>
                        <a:rPr lang="en-US" altLang="ja-JP" sz="700" b="0" i="0" u="none" strike="noStrike" dirty="0">
                          <a:solidFill>
                            <a:srgbClr val="000000"/>
                          </a:solidFill>
                          <a:effectLst/>
                          <a:latin typeface="BIZ UDPゴシック" panose="020B0400000000000000" pitchFamily="50" charset="-128"/>
                          <a:ea typeface="BIZ UDPゴシック" panose="020B0400000000000000" pitchFamily="50" charset="-128"/>
                        </a:rPr>
                        <a:t>4711467448064 </a:t>
                      </a:r>
                    </a:p>
                  </a:txBody>
                  <a:tcPr marL="9525" marR="9525" marT="9525" marB="0" anchor="ct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kumimoji="1" lang="en-US" altLang="ja-JP" sz="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\11,000</a:t>
                      </a:r>
                      <a:endParaRPr kumimoji="1" lang="ja-JP" altLang="en-US" sz="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txBody>
                  <a:tcPr marL="2829" marR="2829" marT="2829" marB="0" anchor="ctr"/>
                </a:tc>
                <a:tc>
                  <a:txBody>
                    <a:bodyPr/>
                    <a:lstStyle/>
                    <a:p>
                      <a:pPr algn="ctr" fontAlgn="ctr"/>
                      <a:r>
                        <a:rPr lang="en-US" altLang="ja-JP" sz="600" b="0" i="0" u="none" strike="noStrike" dirty="0">
                          <a:solidFill>
                            <a:srgbClr val="000000"/>
                          </a:solidFill>
                          <a:effectLst/>
                          <a:latin typeface="BIZ UDPゴシック" panose="020B0400000000000000" pitchFamily="50" charset="-128"/>
                          <a:ea typeface="BIZ UDPゴシック" panose="020B0400000000000000" pitchFamily="50" charset="-128"/>
                        </a:rPr>
                        <a:t>\12,100</a:t>
                      </a:r>
                    </a:p>
                  </a:txBody>
                  <a:tcPr marL="2829" marR="2829" marT="2829" marB="0" anchor="ctr"/>
                </a:tc>
                <a:tc>
                  <a:txBody>
                    <a:bodyPr/>
                    <a:lstStyle/>
                    <a:p>
                      <a:pPr algn="ctr" fontAlgn="ctr"/>
                      <a:r>
                        <a:rPr lang="ja-JP" altLang="en-US" sz="700" b="0" u="none" strike="noStrike" dirty="0">
                          <a:effectLst/>
                          <a:latin typeface="BIZ UDPゴシック" panose="020B0400000000000000" pitchFamily="50" charset="-128"/>
                          <a:ea typeface="BIZ UDPゴシック" panose="020B0400000000000000" pitchFamily="50" charset="-128"/>
                        </a:rPr>
                        <a:t>　</a:t>
                      </a:r>
                      <a:endPar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29" marR="2829" marT="2829" marB="0" anchor="ctr"/>
                </a:tc>
                <a:extLst>
                  <a:ext uri="{0D108BD9-81ED-4DB2-BD59-A6C34878D82A}">
                    <a16:rowId xmlns:a16="http://schemas.microsoft.com/office/drawing/2014/main" val="750268653"/>
                  </a:ext>
                </a:extLst>
              </a:tr>
            </a:tbl>
          </a:graphicData>
        </a:graphic>
      </p:graphicFrame>
      <p:sp>
        <p:nvSpPr>
          <p:cNvPr id="35" name="テキスト ボックス 34">
            <a:extLst>
              <a:ext uri="{FF2B5EF4-FFF2-40B4-BE49-F238E27FC236}">
                <a16:creationId xmlns:a16="http://schemas.microsoft.com/office/drawing/2014/main" id="{38B52F01-038B-45D0-9F6D-B188FDC64A75}"/>
              </a:ext>
            </a:extLst>
          </p:cNvPr>
          <p:cNvSpPr txBox="1"/>
          <p:nvPr/>
        </p:nvSpPr>
        <p:spPr>
          <a:xfrm>
            <a:off x="7249" y="9127947"/>
            <a:ext cx="6883877" cy="707886"/>
          </a:xfrm>
          <a:prstGeom prst="rect">
            <a:avLst/>
          </a:prstGeom>
          <a:noFill/>
        </p:spPr>
        <p:txBody>
          <a:bodyPr wrap="square">
            <a:spAutoFit/>
          </a:bodyPr>
          <a:lstStyle/>
          <a:p>
            <a:pPr algn="ctr"/>
            <a:r>
              <a:rPr lang="ja-JP" altLang="en-US" sz="800" dirty="0">
                <a:latin typeface="BIZ UDPゴシック" panose="020B0400000000000000" pitchFamily="50" charset="-128"/>
                <a:ea typeface="BIZ UDPゴシック" panose="020B0400000000000000" pitchFamily="50" charset="-128"/>
              </a:rPr>
              <a:t>株式会社酒井　</a:t>
            </a:r>
            <a:endParaRPr lang="en-US" altLang="ja-JP" sz="800" dirty="0">
              <a:latin typeface="BIZ UDPゴシック" panose="020B0400000000000000" pitchFamily="50" charset="-128"/>
              <a:ea typeface="BIZ UDPゴシック" panose="020B0400000000000000" pitchFamily="50" charset="-128"/>
            </a:endParaRPr>
          </a:p>
          <a:p>
            <a:pPr algn="ctr"/>
            <a:r>
              <a:rPr lang="ja-JP" altLang="en-US" sz="800" dirty="0">
                <a:latin typeface="BIZ UDPゴシック" panose="020B0400000000000000" pitchFamily="50" charset="-128"/>
                <a:ea typeface="BIZ UDPゴシック" panose="020B0400000000000000" pitchFamily="50" charset="-128"/>
              </a:rPr>
              <a:t>〒540-0028　大阪府大阪市中央区常盤町2-1-13　大松ビル7階</a:t>
            </a:r>
          </a:p>
          <a:p>
            <a:pPr algn="ctr"/>
            <a:r>
              <a:rPr lang="ja-JP" altLang="en-US" sz="800" dirty="0">
                <a:latin typeface="BIZ UDPゴシック" panose="020B0400000000000000" pitchFamily="50" charset="-128"/>
                <a:ea typeface="BIZ UDPゴシック" panose="020B0400000000000000" pitchFamily="50" charset="-128"/>
              </a:rPr>
              <a:t>TEL:06-6556-7652　FAX:06-6556-7217　</a:t>
            </a:r>
            <a:endParaRPr lang="en-US" altLang="ja-JP" sz="800" dirty="0">
              <a:latin typeface="BIZ UDPゴシック" panose="020B0400000000000000" pitchFamily="50" charset="-128"/>
              <a:ea typeface="BIZ UDPゴシック" panose="020B0400000000000000" pitchFamily="50" charset="-128"/>
            </a:endParaRPr>
          </a:p>
          <a:p>
            <a:pPr algn="ctr"/>
            <a:r>
              <a:rPr lang="ja-JP" altLang="en-US" sz="800" dirty="0">
                <a:latin typeface="BIZ UDPゴシック" panose="020B0400000000000000" pitchFamily="50" charset="-128"/>
                <a:ea typeface="BIZ UDPゴシック" panose="020B0400000000000000" pitchFamily="50" charset="-128"/>
              </a:rPr>
              <a:t>http://sakai-grp.jp</a:t>
            </a:r>
          </a:p>
          <a:p>
            <a:pPr algn="ctr"/>
            <a:r>
              <a:rPr lang="ja-JP" altLang="en-US" sz="800" dirty="0">
                <a:latin typeface="BIZ UDPゴシック" panose="020B0400000000000000" pitchFamily="50" charset="-128"/>
                <a:ea typeface="BIZ UDPゴシック" panose="020B0400000000000000" pitchFamily="50" charset="-128"/>
              </a:rPr>
              <a:t>https://twsbi-sakaijapan.com</a:t>
            </a:r>
          </a:p>
        </p:txBody>
      </p:sp>
      <p:sp>
        <p:nvSpPr>
          <p:cNvPr id="14" name="テキスト ボックス 13">
            <a:extLst>
              <a:ext uri="{FF2B5EF4-FFF2-40B4-BE49-F238E27FC236}">
                <a16:creationId xmlns:a16="http://schemas.microsoft.com/office/drawing/2014/main" id="{BA1D9878-5128-4341-86A8-87F94E43E642}"/>
              </a:ext>
            </a:extLst>
          </p:cNvPr>
          <p:cNvSpPr txBox="1"/>
          <p:nvPr/>
        </p:nvSpPr>
        <p:spPr>
          <a:xfrm>
            <a:off x="208602" y="144247"/>
            <a:ext cx="1902137" cy="400110"/>
          </a:xfrm>
          <a:prstGeom prst="rect">
            <a:avLst/>
          </a:prstGeom>
          <a:noFill/>
        </p:spPr>
        <p:txBody>
          <a:bodyPr wrap="square">
            <a:spAutoFit/>
          </a:bodyPr>
          <a:lstStyle/>
          <a:p>
            <a:r>
              <a:rPr lang="ja-JP" altLang="en-US" sz="1000" dirty="0">
                <a:latin typeface="BIZ UDPゴシック" panose="020B0400000000000000" pitchFamily="50" charset="-128"/>
                <a:ea typeface="BIZ UDPゴシック" panose="020B0400000000000000" pitchFamily="50" charset="-128"/>
              </a:rPr>
              <a:t>出荷日：</a:t>
            </a:r>
            <a:r>
              <a:rPr lang="en-US" altLang="ja-JP" sz="1000" dirty="0">
                <a:latin typeface="BIZ UDPゴシック" panose="020B0400000000000000" pitchFamily="50" charset="-128"/>
                <a:ea typeface="BIZ UDPゴシック" panose="020B0400000000000000" pitchFamily="50" charset="-128"/>
              </a:rPr>
              <a:t>2021.9.21</a:t>
            </a:r>
            <a:r>
              <a:rPr lang="ja-JP" altLang="en-US" sz="1000" dirty="0">
                <a:latin typeface="BIZ UDPゴシック" panose="020B0400000000000000" pitchFamily="50" charset="-128"/>
                <a:ea typeface="BIZ UDPゴシック" panose="020B0400000000000000" pitchFamily="50" charset="-128"/>
              </a:rPr>
              <a:t>（火）</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発売日：</a:t>
            </a:r>
            <a:r>
              <a:rPr lang="en-US" altLang="ja-JP" sz="1000" dirty="0">
                <a:latin typeface="BIZ UDPゴシック" panose="020B0400000000000000" pitchFamily="50" charset="-128"/>
                <a:ea typeface="BIZ UDPゴシック" panose="020B0400000000000000" pitchFamily="50" charset="-128"/>
              </a:rPr>
              <a:t>2021.9.24</a:t>
            </a:r>
            <a:r>
              <a:rPr lang="ja-JP" altLang="en-US" sz="1000" dirty="0">
                <a:latin typeface="BIZ UDPゴシック" panose="020B0400000000000000" pitchFamily="50" charset="-128"/>
                <a:ea typeface="BIZ UDPゴシック" panose="020B0400000000000000" pitchFamily="50" charset="-128"/>
              </a:rPr>
              <a:t>（金）</a:t>
            </a:r>
            <a:endParaRPr lang="en-US" altLang="ja-JP" sz="1000" dirty="0">
              <a:latin typeface="BIZ UDPゴシック" panose="020B0400000000000000" pitchFamily="50" charset="-128"/>
              <a:ea typeface="BIZ UDPゴシック" panose="020B0400000000000000" pitchFamily="50" charset="-128"/>
            </a:endParaRPr>
          </a:p>
        </p:txBody>
      </p:sp>
      <p:pic>
        <p:nvPicPr>
          <p:cNvPr id="3" name="図 2">
            <a:extLst>
              <a:ext uri="{FF2B5EF4-FFF2-40B4-BE49-F238E27FC236}">
                <a16:creationId xmlns:a16="http://schemas.microsoft.com/office/drawing/2014/main" id="{9E19A0B6-32FE-4AE1-8092-AEED656576D2}"/>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70866" y="2343073"/>
            <a:ext cx="4693920" cy="1766926"/>
          </a:xfrm>
          <a:prstGeom prst="rect">
            <a:avLst/>
          </a:prstGeom>
        </p:spPr>
      </p:pic>
      <p:sp>
        <p:nvSpPr>
          <p:cNvPr id="19" name="テキスト ボックス 18">
            <a:extLst>
              <a:ext uri="{FF2B5EF4-FFF2-40B4-BE49-F238E27FC236}">
                <a16:creationId xmlns:a16="http://schemas.microsoft.com/office/drawing/2014/main" id="{F9A48502-F496-4EF7-8FCB-2D6EB6F5B396}"/>
              </a:ext>
            </a:extLst>
          </p:cNvPr>
          <p:cNvSpPr txBox="1"/>
          <p:nvPr/>
        </p:nvSpPr>
        <p:spPr>
          <a:xfrm>
            <a:off x="1197429" y="4056483"/>
            <a:ext cx="4463142" cy="507831"/>
          </a:xfrm>
          <a:prstGeom prst="rect">
            <a:avLst/>
          </a:prstGeom>
          <a:noFill/>
          <a:ln>
            <a:solidFill>
              <a:schemeClr val="bg1">
                <a:lumMod val="75000"/>
              </a:schemeClr>
            </a:solidFill>
          </a:ln>
        </p:spPr>
        <p:txBody>
          <a:bodyPr wrap="square">
            <a:spAutoFit/>
          </a:bodyPr>
          <a:lstStyle/>
          <a:p>
            <a:pPr algn="ctr"/>
            <a:r>
              <a:rPr lang="en-US" altLang="ja-JP" sz="900" dirty="0">
                <a:latin typeface="BIZ UDPゴシック" panose="020B0400000000000000" pitchFamily="50" charset="-128"/>
                <a:ea typeface="BIZ UDPゴシック" panose="020B0400000000000000" pitchFamily="50" charset="-128"/>
              </a:rPr>
              <a:t>AL(R)</a:t>
            </a:r>
            <a:r>
              <a:rPr lang="ja-JP" altLang="en-US" sz="900" dirty="0">
                <a:latin typeface="BIZ UDPゴシック" panose="020B0400000000000000" pitchFamily="50" charset="-128"/>
                <a:ea typeface="BIZ UDPゴシック" panose="020B0400000000000000" pitchFamily="50" charset="-128"/>
              </a:rPr>
              <a:t>シリーズはダイヤモンド</a:t>
            </a:r>
            <a:r>
              <a:rPr lang="en-US" altLang="ja-JP" sz="900" dirty="0">
                <a:latin typeface="BIZ UDPゴシック" panose="020B0400000000000000" pitchFamily="50" charset="-128"/>
                <a:ea typeface="BIZ UDPゴシック" panose="020B0400000000000000" pitchFamily="50" charset="-128"/>
              </a:rPr>
              <a:t>580</a:t>
            </a:r>
            <a:r>
              <a:rPr lang="ja-JP" altLang="en-US" sz="900" dirty="0">
                <a:latin typeface="BIZ UDPゴシック" panose="020B0400000000000000" pitchFamily="50" charset="-128"/>
                <a:ea typeface="BIZ UDPゴシック" panose="020B0400000000000000" pitchFamily="50" charset="-128"/>
              </a:rPr>
              <a:t>をベースとし、</a:t>
            </a:r>
          </a:p>
          <a:p>
            <a:pPr algn="ctr"/>
            <a:r>
              <a:rPr lang="ja-JP" altLang="en-US" sz="900" dirty="0">
                <a:latin typeface="BIZ UDPゴシック" panose="020B0400000000000000" pitchFamily="50" charset="-128"/>
                <a:ea typeface="BIZ UDPゴシック" panose="020B0400000000000000" pitchFamily="50" charset="-128"/>
              </a:rPr>
              <a:t>アルミニウム素材のグリップやキャップに施されたシックなマットカラーが特徴。</a:t>
            </a:r>
          </a:p>
          <a:p>
            <a:pPr algn="ctr"/>
            <a:r>
              <a:rPr lang="ja-JP" altLang="en-US" sz="900" dirty="0">
                <a:latin typeface="BIZ UDPゴシック" panose="020B0400000000000000" pitchFamily="50" charset="-128"/>
                <a:ea typeface="BIZ UDPゴシック" panose="020B0400000000000000" pitchFamily="50" charset="-128"/>
              </a:rPr>
              <a:t>グリップは櫛目仕上げし、滑りにくくなっています。</a:t>
            </a:r>
            <a:endParaRPr lang="en-US" altLang="ja-JP" sz="900" dirty="0">
              <a:latin typeface="BIZ UDPゴシック" panose="020B0400000000000000" pitchFamily="50" charset="-128"/>
              <a:ea typeface="BIZ UDPゴシック" panose="020B0400000000000000" pitchFamily="50" charset="-128"/>
            </a:endParaRPr>
          </a:p>
        </p:txBody>
      </p:sp>
      <p:pic>
        <p:nvPicPr>
          <p:cNvPr id="10" name="図 9">
            <a:extLst>
              <a:ext uri="{FF2B5EF4-FFF2-40B4-BE49-F238E27FC236}">
                <a16:creationId xmlns:a16="http://schemas.microsoft.com/office/drawing/2014/main" id="{2B09C092-5115-4B31-A3AA-8624416FB862}"/>
              </a:ext>
            </a:extLst>
          </p:cNvPr>
          <p:cNvPicPr>
            <a:picLocks noChangeAspect="1"/>
          </p:cNvPicPr>
          <p:nvPr/>
        </p:nvPicPr>
        <p:blipFill>
          <a:blip r:embed="rId4"/>
          <a:stretch>
            <a:fillRect/>
          </a:stretch>
        </p:blipFill>
        <p:spPr>
          <a:xfrm>
            <a:off x="625127" y="5705596"/>
            <a:ext cx="1144603" cy="1147012"/>
          </a:xfrm>
          <a:prstGeom prst="rect">
            <a:avLst/>
          </a:prstGeom>
        </p:spPr>
      </p:pic>
      <p:sp>
        <p:nvSpPr>
          <p:cNvPr id="21" name="テキスト ボックス 20">
            <a:extLst>
              <a:ext uri="{FF2B5EF4-FFF2-40B4-BE49-F238E27FC236}">
                <a16:creationId xmlns:a16="http://schemas.microsoft.com/office/drawing/2014/main" id="{A2C78ACA-C5F4-49CB-BED3-9A024837DA20}"/>
              </a:ext>
            </a:extLst>
          </p:cNvPr>
          <p:cNvSpPr txBox="1"/>
          <p:nvPr/>
        </p:nvSpPr>
        <p:spPr>
          <a:xfrm>
            <a:off x="1248059" y="5772609"/>
            <a:ext cx="4780387" cy="369332"/>
          </a:xfrm>
          <a:prstGeom prst="rect">
            <a:avLst/>
          </a:prstGeom>
          <a:noFill/>
        </p:spPr>
        <p:txBody>
          <a:bodyPr wrap="square">
            <a:spAutoFit/>
          </a:bodyPr>
          <a:lstStyle/>
          <a:p>
            <a:pPr algn="ctr"/>
            <a:r>
              <a:rPr lang="ja-JP" altLang="en-US" sz="900" b="0" i="0" u="none" strike="noStrike" baseline="0" dirty="0">
                <a:latin typeface="BIZ UDPゴシック" panose="020B0400000000000000" pitchFamily="50" charset="-128"/>
                <a:ea typeface="BIZ UDPゴシック" panose="020B0400000000000000" pitchFamily="50" charset="-128"/>
              </a:rPr>
              <a:t>専用インクボトル（別売）をご利用頂くと、首軸とインクボトルを直結し、</a:t>
            </a:r>
            <a:endParaRPr lang="en-US" altLang="ja-JP" sz="900" b="0" i="0" u="none" strike="noStrike" baseline="0" dirty="0">
              <a:latin typeface="BIZ UDPゴシック" panose="020B0400000000000000" pitchFamily="50" charset="-128"/>
              <a:ea typeface="BIZ UDPゴシック" panose="020B0400000000000000" pitchFamily="50" charset="-128"/>
            </a:endParaRPr>
          </a:p>
          <a:p>
            <a:pPr algn="ctr"/>
            <a:r>
              <a:rPr lang="ja-JP" altLang="en-US" sz="900" b="0" i="0" u="none" strike="noStrike" baseline="0" dirty="0">
                <a:latin typeface="BIZ UDPゴシック" panose="020B0400000000000000" pitchFamily="50" charset="-128"/>
                <a:ea typeface="BIZ UDPゴシック" panose="020B0400000000000000" pitchFamily="50" charset="-128"/>
              </a:rPr>
              <a:t>スムーズにインクを吸入することが可能です。</a:t>
            </a:r>
            <a:endParaRPr lang="en-US" altLang="ja-JP" sz="900" b="0" i="0" u="none" strike="noStrike" baseline="0" dirty="0">
              <a:latin typeface="BIZ UDPゴシック" panose="020B0400000000000000" pitchFamily="50" charset="-128"/>
              <a:ea typeface="BIZ UDPゴシック" panose="020B0400000000000000" pitchFamily="50" charset="-128"/>
            </a:endParaRPr>
          </a:p>
        </p:txBody>
      </p:sp>
      <p:pic>
        <p:nvPicPr>
          <p:cNvPr id="20" name="図 19">
            <a:extLst>
              <a:ext uri="{FF2B5EF4-FFF2-40B4-BE49-F238E27FC236}">
                <a16:creationId xmlns:a16="http://schemas.microsoft.com/office/drawing/2014/main" id="{7C36F694-B124-4B6C-841D-130E234152C5}"/>
              </a:ext>
            </a:extLst>
          </p:cNvPr>
          <p:cNvPicPr>
            <a:picLocks noChangeAspect="1"/>
          </p:cNvPicPr>
          <p:nvPr/>
        </p:nvPicPr>
        <p:blipFill>
          <a:blip r:embed="rId5"/>
          <a:stretch>
            <a:fillRect/>
          </a:stretch>
        </p:blipFill>
        <p:spPr>
          <a:xfrm>
            <a:off x="1872614" y="6327967"/>
            <a:ext cx="2261973" cy="527624"/>
          </a:xfrm>
          <a:prstGeom prst="rect">
            <a:avLst/>
          </a:prstGeom>
        </p:spPr>
      </p:pic>
      <p:sp>
        <p:nvSpPr>
          <p:cNvPr id="29" name="テキスト ボックス 28">
            <a:extLst>
              <a:ext uri="{FF2B5EF4-FFF2-40B4-BE49-F238E27FC236}">
                <a16:creationId xmlns:a16="http://schemas.microsoft.com/office/drawing/2014/main" id="{70B3F38B-DD5B-4D08-AF0C-350BED2222A8}"/>
              </a:ext>
            </a:extLst>
          </p:cNvPr>
          <p:cNvSpPr txBox="1"/>
          <p:nvPr/>
        </p:nvSpPr>
        <p:spPr>
          <a:xfrm>
            <a:off x="4176600" y="6387825"/>
            <a:ext cx="2261973" cy="415498"/>
          </a:xfrm>
          <a:prstGeom prst="rect">
            <a:avLst/>
          </a:prstGeom>
          <a:noFill/>
        </p:spPr>
        <p:txBody>
          <a:bodyPr wrap="square">
            <a:spAutoFit/>
          </a:bodyPr>
          <a:lstStyle/>
          <a:p>
            <a:pPr algn="ctr"/>
            <a:r>
              <a:rPr lang="ja-JP" altLang="en-US" sz="700" b="0" i="0" u="none" strike="noStrike" baseline="0" dirty="0">
                <a:latin typeface="BIZ UDPゴシック" panose="020B0400000000000000" pitchFamily="50" charset="-128"/>
                <a:ea typeface="BIZ UDPゴシック" panose="020B0400000000000000" pitchFamily="50" charset="-128"/>
              </a:rPr>
              <a:t>［ダイヤモンド</a:t>
            </a:r>
            <a:r>
              <a:rPr lang="en-US" altLang="ja-JP" sz="700" b="0" i="0" u="none" strike="noStrike" baseline="0" dirty="0">
                <a:latin typeface="BIZ UDPゴシック" panose="020B0400000000000000" pitchFamily="50" charset="-128"/>
                <a:ea typeface="BIZ UDPゴシック" panose="020B0400000000000000" pitchFamily="50" charset="-128"/>
              </a:rPr>
              <a:t>50</a:t>
            </a:r>
            <a:r>
              <a:rPr lang="ja-JP" altLang="en-US" sz="700" b="0" i="0" u="none" strike="noStrike" baseline="0" dirty="0">
                <a:latin typeface="BIZ UDPゴシック" panose="020B0400000000000000" pitchFamily="50" charset="-128"/>
                <a:ea typeface="BIZ UDPゴシック" panose="020B0400000000000000" pitchFamily="50" charset="-128"/>
              </a:rPr>
              <a:t>］　</a:t>
            </a:r>
            <a:r>
              <a:rPr lang="en-US" altLang="ja-JP" sz="700" b="0" i="0" u="none" strike="noStrike" baseline="0" dirty="0">
                <a:latin typeface="BIZ UDPゴシック" panose="020B0400000000000000" pitchFamily="50" charset="-128"/>
                <a:ea typeface="BIZ UDPゴシック" panose="020B0400000000000000" pitchFamily="50" charset="-128"/>
              </a:rPr>
              <a:t>50ml</a:t>
            </a:r>
            <a:endParaRPr lang="ja-JP" altLang="en-US" sz="700" b="0" i="0" u="none" strike="noStrike" baseline="0" dirty="0">
              <a:latin typeface="BIZ UDPゴシック" panose="020B0400000000000000" pitchFamily="50" charset="-128"/>
              <a:ea typeface="BIZ UDPゴシック" panose="020B0400000000000000" pitchFamily="50" charset="-128"/>
            </a:endParaRPr>
          </a:p>
          <a:p>
            <a:pPr algn="r"/>
            <a:r>
              <a:rPr lang="ja-JP" altLang="en-US" sz="700" b="0" i="0" u="none" strike="noStrike" baseline="0" dirty="0">
                <a:latin typeface="BIZ UDPゴシック" panose="020B0400000000000000" pitchFamily="50" charset="-128"/>
                <a:ea typeface="BIZ UDPゴシック" panose="020B0400000000000000" pitchFamily="50" charset="-128"/>
              </a:rPr>
              <a:t>ブラック、レッド、ブルー、シルバー：</a:t>
            </a:r>
            <a:r>
              <a:rPr lang="en-US" altLang="ja-JP" sz="700" b="0" i="0" u="none" strike="noStrike" baseline="0" dirty="0">
                <a:latin typeface="BIZ UDPゴシック" panose="020B0400000000000000" pitchFamily="50" charset="-128"/>
                <a:ea typeface="BIZ UDPゴシック" panose="020B0400000000000000" pitchFamily="50" charset="-128"/>
              </a:rPr>
              <a:t>4,950</a:t>
            </a:r>
            <a:r>
              <a:rPr lang="ja-JP" altLang="en-US" sz="700" b="0" i="0" u="none" strike="noStrike" baseline="0" dirty="0">
                <a:latin typeface="BIZ UDPゴシック" panose="020B0400000000000000" pitchFamily="50" charset="-128"/>
                <a:ea typeface="BIZ UDPゴシック" panose="020B0400000000000000" pitchFamily="50" charset="-128"/>
              </a:rPr>
              <a:t>円（税込）</a:t>
            </a:r>
            <a:endParaRPr lang="en-US" altLang="ja-JP" sz="700" b="0" i="0" u="none" strike="noStrike" baseline="0" dirty="0">
              <a:latin typeface="BIZ UDPゴシック" panose="020B0400000000000000" pitchFamily="50" charset="-128"/>
              <a:ea typeface="BIZ UDPゴシック" panose="020B0400000000000000" pitchFamily="50" charset="-128"/>
            </a:endParaRPr>
          </a:p>
          <a:p>
            <a:pPr algn="r"/>
            <a:r>
              <a:rPr lang="ja-JP" altLang="en-US" sz="700" dirty="0">
                <a:latin typeface="BIZ UDPゴシック" panose="020B0400000000000000" pitchFamily="50" charset="-128"/>
                <a:ea typeface="BIZ UDPゴシック" panose="020B0400000000000000" pitchFamily="50" charset="-128"/>
              </a:rPr>
              <a:t>アルミ：</a:t>
            </a:r>
            <a:r>
              <a:rPr lang="en-US" altLang="ja-JP" sz="700" dirty="0">
                <a:latin typeface="BIZ UDPゴシック" panose="020B0400000000000000" pitchFamily="50" charset="-128"/>
                <a:ea typeface="BIZ UDPゴシック" panose="020B0400000000000000" pitchFamily="50" charset="-128"/>
              </a:rPr>
              <a:t>6,600</a:t>
            </a:r>
            <a:r>
              <a:rPr lang="ja-JP" altLang="en-US" sz="700" dirty="0">
                <a:latin typeface="BIZ UDPゴシック" panose="020B0400000000000000" pitchFamily="50" charset="-128"/>
                <a:ea typeface="BIZ UDPゴシック" panose="020B0400000000000000" pitchFamily="50" charset="-128"/>
              </a:rPr>
              <a:t>円（税込）</a:t>
            </a:r>
            <a:endParaRPr lang="ja-JP" altLang="en-US" sz="700" dirty="0"/>
          </a:p>
        </p:txBody>
      </p:sp>
      <p:sp>
        <p:nvSpPr>
          <p:cNvPr id="26" name="四角形: 角を丸くする 25">
            <a:extLst>
              <a:ext uri="{FF2B5EF4-FFF2-40B4-BE49-F238E27FC236}">
                <a16:creationId xmlns:a16="http://schemas.microsoft.com/office/drawing/2014/main" id="{C2B47502-4B0A-4810-87F0-296B836D30DC}"/>
              </a:ext>
            </a:extLst>
          </p:cNvPr>
          <p:cNvSpPr/>
          <p:nvPr/>
        </p:nvSpPr>
        <p:spPr>
          <a:xfrm>
            <a:off x="355065" y="5583528"/>
            <a:ext cx="6125522" cy="1411909"/>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223103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758</TotalTime>
  <Words>366</Words>
  <Application>Microsoft Office PowerPoint</Application>
  <PresentationFormat>A4 210 x 297 mm</PresentationFormat>
  <Paragraphs>73</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眞悟 長田</dc:creator>
  <cp:lastModifiedBy>上野 陽一</cp:lastModifiedBy>
  <cp:revision>14</cp:revision>
  <dcterms:created xsi:type="dcterms:W3CDTF">2021-08-02T15:15:12Z</dcterms:created>
  <dcterms:modified xsi:type="dcterms:W3CDTF">2021-09-03T01:30:36Z</dcterms:modified>
</cp:coreProperties>
</file>